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84988" cy="100187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56">
          <p15:clr>
            <a:srgbClr val="A4A3A4"/>
          </p15:clr>
        </p15:guide>
        <p15:guide id="2" pos="216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7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2520" y="-84"/>
      </p:cViewPr>
      <p:guideLst>
        <p:guide orient="horz" pos="3156"/>
        <p:guide pos="216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3495" cy="500936"/>
          </a:xfrm>
          <a:prstGeom prst="rect">
            <a:avLst/>
          </a:prstGeom>
        </p:spPr>
        <p:txBody>
          <a:bodyPr vert="horz" lIns="96588" tIns="48294" rIns="96588" bIns="48294" rtlCol="0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99900" y="0"/>
            <a:ext cx="2983495" cy="500936"/>
          </a:xfrm>
          <a:prstGeom prst="rect">
            <a:avLst/>
          </a:prstGeom>
        </p:spPr>
        <p:txBody>
          <a:bodyPr vert="horz" lIns="96588" tIns="48294" rIns="96588" bIns="48294" rtlCol="0"/>
          <a:lstStyle>
            <a:lvl1pPr algn="r">
              <a:defRPr sz="1300"/>
            </a:lvl1pPr>
          </a:lstStyle>
          <a:p>
            <a:fld id="{55AB30DF-F758-4A25-BD20-609585FB620F}" type="datetimeFigureOut">
              <a:rPr lang="it-IT" smtClean="0"/>
              <a:pPr/>
              <a:t>05/11/2013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08562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88" tIns="48294" rIns="96588" bIns="48294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8499" y="4758889"/>
            <a:ext cx="5507990" cy="4508421"/>
          </a:xfrm>
          <a:prstGeom prst="rect">
            <a:avLst/>
          </a:prstGeom>
        </p:spPr>
        <p:txBody>
          <a:bodyPr vert="horz" lIns="96588" tIns="48294" rIns="96588" bIns="48294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516038"/>
            <a:ext cx="2983495" cy="500936"/>
          </a:xfrm>
          <a:prstGeom prst="rect">
            <a:avLst/>
          </a:prstGeom>
        </p:spPr>
        <p:txBody>
          <a:bodyPr vert="horz" lIns="96588" tIns="48294" rIns="96588" bIns="48294" rtlCol="0" anchor="b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99900" y="9516038"/>
            <a:ext cx="2983495" cy="500936"/>
          </a:xfrm>
          <a:prstGeom prst="rect">
            <a:avLst/>
          </a:prstGeom>
        </p:spPr>
        <p:txBody>
          <a:bodyPr vert="horz" lIns="96588" tIns="48294" rIns="96588" bIns="48294" rtlCol="0" anchor="b"/>
          <a:lstStyle>
            <a:lvl1pPr algn="r">
              <a:defRPr sz="1300"/>
            </a:lvl1pPr>
          </a:lstStyle>
          <a:p>
            <a:fld id="{34CDC541-CFC3-4725-8501-13D62E04A12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203987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CDC541-CFC3-4725-8501-13D62E04A12D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2404396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7AEC6-0A5B-43C0-AAC8-E6F0BC0C1B67}" type="datetimeFigureOut">
              <a:rPr lang="it-IT" smtClean="0"/>
              <a:pPr/>
              <a:t>05/11/2013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0A15D-591C-48D1-99D3-EB12C035252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7AEC6-0A5B-43C0-AAC8-E6F0BC0C1B67}" type="datetimeFigureOut">
              <a:rPr lang="it-IT" smtClean="0"/>
              <a:pPr/>
              <a:t>05/11/2013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0A15D-591C-48D1-99D3-EB12C035252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7AEC6-0A5B-43C0-AAC8-E6F0BC0C1B67}" type="datetimeFigureOut">
              <a:rPr lang="it-IT" smtClean="0"/>
              <a:pPr/>
              <a:t>05/11/2013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0A15D-591C-48D1-99D3-EB12C035252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7AEC6-0A5B-43C0-AAC8-E6F0BC0C1B67}" type="datetimeFigureOut">
              <a:rPr lang="it-IT" smtClean="0"/>
              <a:pPr/>
              <a:t>05/11/2013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0A15D-591C-48D1-99D3-EB12C035252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7AEC6-0A5B-43C0-AAC8-E6F0BC0C1B67}" type="datetimeFigureOut">
              <a:rPr lang="it-IT" smtClean="0"/>
              <a:pPr/>
              <a:t>05/11/2013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0A15D-591C-48D1-99D3-EB12C035252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7AEC6-0A5B-43C0-AAC8-E6F0BC0C1B67}" type="datetimeFigureOut">
              <a:rPr lang="it-IT" smtClean="0"/>
              <a:pPr/>
              <a:t>05/11/2013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0A15D-591C-48D1-99D3-EB12C035252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7AEC6-0A5B-43C0-AAC8-E6F0BC0C1B67}" type="datetimeFigureOut">
              <a:rPr lang="it-IT" smtClean="0"/>
              <a:pPr/>
              <a:t>05/11/2013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0A15D-591C-48D1-99D3-EB12C035252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7AEC6-0A5B-43C0-AAC8-E6F0BC0C1B67}" type="datetimeFigureOut">
              <a:rPr lang="it-IT" smtClean="0"/>
              <a:pPr/>
              <a:t>05/11/2013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0A15D-591C-48D1-99D3-EB12C035252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7AEC6-0A5B-43C0-AAC8-E6F0BC0C1B67}" type="datetimeFigureOut">
              <a:rPr lang="it-IT" smtClean="0"/>
              <a:pPr/>
              <a:t>05/11/2013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0A15D-591C-48D1-99D3-EB12C035252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7AEC6-0A5B-43C0-AAC8-E6F0BC0C1B67}" type="datetimeFigureOut">
              <a:rPr lang="it-IT" smtClean="0"/>
              <a:pPr/>
              <a:t>05/11/2013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0A15D-591C-48D1-99D3-EB12C035252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7AEC6-0A5B-43C0-AAC8-E6F0BC0C1B67}" type="datetimeFigureOut">
              <a:rPr lang="it-IT" smtClean="0"/>
              <a:pPr/>
              <a:t>05/11/2013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0A15D-591C-48D1-99D3-EB12C035252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F7AEC6-0A5B-43C0-AAC8-E6F0BC0C1B67}" type="datetimeFigureOut">
              <a:rPr lang="it-IT" smtClean="0"/>
              <a:pPr/>
              <a:t>05/11/2013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0A15D-591C-48D1-99D3-EB12C0352528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347864" y="0"/>
            <a:ext cx="3135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ANTROPOLOGIE A CONFRONTO</a:t>
            </a:r>
            <a:endParaRPr lang="it-IT" dirty="0"/>
          </a:p>
        </p:txBody>
      </p:sp>
      <p:sp>
        <p:nvSpPr>
          <p:cNvPr id="5" name="Rettangolo arrotondato 4"/>
          <p:cNvSpPr/>
          <p:nvPr/>
        </p:nvSpPr>
        <p:spPr>
          <a:xfrm>
            <a:off x="3491880" y="404664"/>
            <a:ext cx="2304256" cy="452033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L’ESSERE UMANO</a:t>
            </a:r>
            <a:endParaRPr lang="it-IT" dirty="0">
              <a:solidFill>
                <a:schemeClr val="tx1"/>
              </a:solidFill>
            </a:endParaRPr>
          </a:p>
        </p:txBody>
      </p:sp>
      <p:cxnSp>
        <p:nvCxnSpPr>
          <p:cNvPr id="8" name="Connettore 1 7"/>
          <p:cNvCxnSpPr>
            <a:stCxn id="5" idx="2"/>
            <a:endCxn id="11" idx="0"/>
          </p:cNvCxnSpPr>
          <p:nvPr/>
        </p:nvCxnSpPr>
        <p:spPr>
          <a:xfrm flipH="1">
            <a:off x="4506017" y="856697"/>
            <a:ext cx="137991" cy="2680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/>
          <p:cNvSpPr txBox="1"/>
          <p:nvPr/>
        </p:nvSpPr>
        <p:spPr>
          <a:xfrm>
            <a:off x="4355976" y="112474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è</a:t>
            </a:r>
            <a:endParaRPr lang="it-IT" dirty="0"/>
          </a:p>
        </p:txBody>
      </p:sp>
      <p:cxnSp>
        <p:nvCxnSpPr>
          <p:cNvPr id="13" name="Connettore 2 12"/>
          <p:cNvCxnSpPr/>
          <p:nvPr/>
        </p:nvCxnSpPr>
        <p:spPr>
          <a:xfrm flipH="1">
            <a:off x="3923928" y="1340768"/>
            <a:ext cx="432048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ttangolo arrotondato 14"/>
          <p:cNvSpPr/>
          <p:nvPr/>
        </p:nvSpPr>
        <p:spPr>
          <a:xfrm>
            <a:off x="5710530" y="893618"/>
            <a:ext cx="1368152" cy="1008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accent3">
                    <a:lumMod val="50000"/>
                  </a:schemeClr>
                </a:solidFill>
              </a:rPr>
              <a:t>UN’ANIMA </a:t>
            </a:r>
          </a:p>
          <a:p>
            <a:pPr algn="ctr"/>
            <a:r>
              <a:rPr lang="it-IT" sz="1400" dirty="0" smtClean="0">
                <a:solidFill>
                  <a:schemeClr val="accent3">
                    <a:lumMod val="50000"/>
                  </a:schemeClr>
                </a:solidFill>
              </a:rPr>
              <a:t>IMPRIGIONATA </a:t>
            </a:r>
          </a:p>
          <a:p>
            <a:pPr algn="ctr"/>
            <a:r>
              <a:rPr lang="it-IT" sz="1400" dirty="0" smtClean="0">
                <a:solidFill>
                  <a:schemeClr val="accent3">
                    <a:lumMod val="50000"/>
                  </a:schemeClr>
                </a:solidFill>
              </a:rPr>
              <a:t>IN UN CORPO (materia) </a:t>
            </a:r>
          </a:p>
        </p:txBody>
      </p:sp>
      <p:cxnSp>
        <p:nvCxnSpPr>
          <p:cNvPr id="18" name="Connettore 2 17"/>
          <p:cNvCxnSpPr/>
          <p:nvPr/>
        </p:nvCxnSpPr>
        <p:spPr>
          <a:xfrm>
            <a:off x="4644008" y="1340768"/>
            <a:ext cx="936104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2 19"/>
          <p:cNvCxnSpPr/>
          <p:nvPr/>
        </p:nvCxnSpPr>
        <p:spPr>
          <a:xfrm>
            <a:off x="4553214" y="1602760"/>
            <a:ext cx="27296" cy="962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ttangolo arrotondato 20"/>
          <p:cNvSpPr/>
          <p:nvPr/>
        </p:nvSpPr>
        <p:spPr>
          <a:xfrm>
            <a:off x="3832426" y="2595208"/>
            <a:ext cx="1224136" cy="1008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accent3">
                    <a:lumMod val="50000"/>
                  </a:schemeClr>
                </a:solidFill>
              </a:rPr>
              <a:t>MATERIA ORDINATA DALLO SPIRITO</a:t>
            </a:r>
          </a:p>
        </p:txBody>
      </p:sp>
      <p:sp>
        <p:nvSpPr>
          <p:cNvPr id="22" name="Rettangolo arrotondato 21"/>
          <p:cNvSpPr/>
          <p:nvPr/>
        </p:nvSpPr>
        <p:spPr>
          <a:xfrm>
            <a:off x="1972913" y="898140"/>
            <a:ext cx="1944216" cy="136815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accent3">
                    <a:lumMod val="50000"/>
                  </a:schemeClr>
                </a:solidFill>
              </a:rPr>
              <a:t>MATERIA</a:t>
            </a:r>
          </a:p>
          <a:p>
            <a:pPr algn="ctr"/>
            <a:r>
              <a:rPr lang="it-IT" sz="1400" dirty="0" smtClean="0">
                <a:solidFill>
                  <a:schemeClr val="accent3">
                    <a:lumMod val="50000"/>
                  </a:schemeClr>
                </a:solidFill>
              </a:rPr>
              <a:t>CHE PRODUCE SPONTANEAMENTE E CASUALMENTE LO SPIRITO</a:t>
            </a:r>
          </a:p>
        </p:txBody>
      </p:sp>
      <p:cxnSp>
        <p:nvCxnSpPr>
          <p:cNvPr id="38" name="Connettore 1 37"/>
          <p:cNvCxnSpPr>
            <a:endCxn id="39" idx="1"/>
          </p:cNvCxnSpPr>
          <p:nvPr/>
        </p:nvCxnSpPr>
        <p:spPr>
          <a:xfrm>
            <a:off x="6948264" y="1412776"/>
            <a:ext cx="288032" cy="818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CasellaDiTesto 38"/>
          <p:cNvSpPr txBox="1"/>
          <p:nvPr/>
        </p:nvSpPr>
        <p:spPr>
          <a:xfrm>
            <a:off x="7236296" y="1340768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/>
              <a:t>è</a:t>
            </a:r>
            <a:endParaRPr lang="it-IT" sz="1400" dirty="0"/>
          </a:p>
        </p:txBody>
      </p:sp>
      <p:sp>
        <p:nvSpPr>
          <p:cNvPr id="40" name="Rettangolo arrotondato 39"/>
          <p:cNvSpPr/>
          <p:nvPr/>
        </p:nvSpPr>
        <p:spPr>
          <a:xfrm>
            <a:off x="7668344" y="1124744"/>
            <a:ext cx="1475656" cy="72008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>
                <a:solidFill>
                  <a:srgbClr val="FF0000"/>
                </a:solidFill>
              </a:rPr>
              <a:t>LA</a:t>
            </a:r>
          </a:p>
          <a:p>
            <a:pPr algn="ctr"/>
            <a:r>
              <a:rPr lang="it-IT" sz="1600" dirty="0" smtClean="0">
                <a:solidFill>
                  <a:srgbClr val="FF0000"/>
                </a:solidFill>
              </a:rPr>
              <a:t>VISIONE</a:t>
            </a:r>
          </a:p>
          <a:p>
            <a:pPr algn="ctr"/>
            <a:r>
              <a:rPr lang="it-IT" sz="1600" dirty="0" smtClean="0">
                <a:solidFill>
                  <a:srgbClr val="FF0000"/>
                </a:solidFill>
              </a:rPr>
              <a:t>SPIRITUALISTA</a:t>
            </a:r>
          </a:p>
        </p:txBody>
      </p:sp>
      <p:cxnSp>
        <p:nvCxnSpPr>
          <p:cNvPr id="42" name="Connettore 2 41"/>
          <p:cNvCxnSpPr>
            <a:stCxn id="39" idx="3"/>
          </p:cNvCxnSpPr>
          <p:nvPr/>
        </p:nvCxnSpPr>
        <p:spPr>
          <a:xfrm flipV="1">
            <a:off x="7510730" y="1484784"/>
            <a:ext cx="301630" cy="98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ttangolo arrotondato 42"/>
          <p:cNvSpPr/>
          <p:nvPr/>
        </p:nvSpPr>
        <p:spPr>
          <a:xfrm>
            <a:off x="5436096" y="3861048"/>
            <a:ext cx="1165726" cy="100532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>
                <a:solidFill>
                  <a:srgbClr val="FF0000"/>
                </a:solidFill>
              </a:rPr>
              <a:t>LA</a:t>
            </a:r>
          </a:p>
          <a:p>
            <a:pPr algn="ctr"/>
            <a:r>
              <a:rPr lang="it-IT" sz="1600" dirty="0" smtClean="0">
                <a:solidFill>
                  <a:srgbClr val="FF0000"/>
                </a:solidFill>
              </a:rPr>
              <a:t>VISIONE</a:t>
            </a:r>
          </a:p>
          <a:p>
            <a:pPr algn="ctr"/>
            <a:r>
              <a:rPr lang="it-IT" sz="1600" dirty="0" smtClean="0">
                <a:solidFill>
                  <a:srgbClr val="FF0000"/>
                </a:solidFill>
              </a:rPr>
              <a:t>REALISTA</a:t>
            </a:r>
          </a:p>
        </p:txBody>
      </p:sp>
      <p:sp>
        <p:nvSpPr>
          <p:cNvPr id="44" name="Rettangolo arrotondato 43"/>
          <p:cNvSpPr/>
          <p:nvPr/>
        </p:nvSpPr>
        <p:spPr>
          <a:xfrm>
            <a:off x="0" y="980728"/>
            <a:ext cx="1469334" cy="1008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>
                <a:solidFill>
                  <a:srgbClr val="FF0000"/>
                </a:solidFill>
              </a:rPr>
              <a:t>LA</a:t>
            </a:r>
          </a:p>
          <a:p>
            <a:pPr algn="ctr"/>
            <a:r>
              <a:rPr lang="it-IT" sz="1600" dirty="0" smtClean="0">
                <a:solidFill>
                  <a:srgbClr val="FF0000"/>
                </a:solidFill>
              </a:rPr>
              <a:t>VISIONE</a:t>
            </a:r>
          </a:p>
          <a:p>
            <a:pPr algn="ctr"/>
            <a:r>
              <a:rPr lang="it-IT" sz="1600" dirty="0" smtClean="0">
                <a:solidFill>
                  <a:srgbClr val="FF0000"/>
                </a:solidFill>
              </a:rPr>
              <a:t>MATERIALISTA</a:t>
            </a:r>
          </a:p>
        </p:txBody>
      </p:sp>
      <p:sp>
        <p:nvSpPr>
          <p:cNvPr id="45" name="CasellaDiTesto 44"/>
          <p:cNvSpPr txBox="1"/>
          <p:nvPr/>
        </p:nvSpPr>
        <p:spPr>
          <a:xfrm>
            <a:off x="5032708" y="3832624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/>
              <a:t>è</a:t>
            </a:r>
            <a:endParaRPr lang="it-IT" sz="1400" dirty="0"/>
          </a:p>
        </p:txBody>
      </p:sp>
      <p:sp>
        <p:nvSpPr>
          <p:cNvPr id="47" name="CasellaDiTesto 46"/>
          <p:cNvSpPr txBox="1"/>
          <p:nvPr/>
        </p:nvSpPr>
        <p:spPr>
          <a:xfrm>
            <a:off x="1589730" y="1274439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/>
              <a:t>è</a:t>
            </a:r>
            <a:endParaRPr lang="it-IT" sz="1400" dirty="0"/>
          </a:p>
        </p:txBody>
      </p:sp>
      <p:cxnSp>
        <p:nvCxnSpPr>
          <p:cNvPr id="49" name="Connettore 1 48"/>
          <p:cNvCxnSpPr/>
          <p:nvPr/>
        </p:nvCxnSpPr>
        <p:spPr>
          <a:xfrm flipH="1" flipV="1">
            <a:off x="1822098" y="1443843"/>
            <a:ext cx="301630" cy="621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2 50"/>
          <p:cNvCxnSpPr/>
          <p:nvPr/>
        </p:nvCxnSpPr>
        <p:spPr>
          <a:xfrm flipH="1">
            <a:off x="1409772" y="1465039"/>
            <a:ext cx="229145" cy="197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ttore 1 52"/>
          <p:cNvCxnSpPr/>
          <p:nvPr/>
        </p:nvCxnSpPr>
        <p:spPr>
          <a:xfrm flipH="1" flipV="1">
            <a:off x="4789968" y="3678418"/>
            <a:ext cx="250082" cy="2020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ttore 2 54"/>
          <p:cNvCxnSpPr/>
          <p:nvPr/>
        </p:nvCxnSpPr>
        <p:spPr>
          <a:xfrm>
            <a:off x="5235091" y="4072419"/>
            <a:ext cx="337932" cy="1209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CasellaDiTesto 61"/>
          <p:cNvSpPr txBox="1"/>
          <p:nvPr/>
        </p:nvSpPr>
        <p:spPr>
          <a:xfrm>
            <a:off x="0" y="2564904"/>
            <a:ext cx="3419871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 </a:t>
            </a:r>
            <a:r>
              <a:rPr lang="it-IT" sz="1400" b="1" dirty="0" smtClean="0"/>
              <a:t>Conseguenza pratica: </a:t>
            </a:r>
            <a:r>
              <a:rPr lang="it-IT" sz="1400" dirty="0" smtClean="0"/>
              <a:t>la libertà si raggiunge nel momento in cui ci si libera dai fini e dai valori spirituali e si vive con gioia il gioco della vita. Essere liberi significa  non solo accettare il caso, (quello che la vita riserva a ciascuno) ma amarlo (amor fati), senza  consolarsi con sogni ultramondani o  con  illusori  mondi futuri migliori. Essere liberi significa vivere il presente (rinunciare a progetti futuri) per ottenere il massimo del piacere che il caso (il gioco  che è la vita, e che non ha fini) offre, assecondando  gli impulsi della materia  (istinti e sensazioni) che  producono spontaneamente nuove organizzazioni materiali e quindi nuove e più complesse  organizzazioni spirituali  dalle quali derivano nuove temporanee conoscenze, nuove esperienze sempre diverse e nuovi temporanei valori.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74" name="Rettangolo 73"/>
          <p:cNvSpPr/>
          <p:nvPr/>
        </p:nvSpPr>
        <p:spPr>
          <a:xfrm>
            <a:off x="3563888" y="5042118"/>
            <a:ext cx="54006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b="1" dirty="0" smtClean="0"/>
              <a:t>Conseguenza pratica: </a:t>
            </a:r>
            <a:r>
              <a:rPr lang="it-IT" sz="1600" dirty="0" smtClean="0"/>
              <a:t>la libertà, senza negare gli impulsi materiali,  si conquista ordinando la materia  (istinti e sensazioni) offrendo con generosità il proprio contributo per la realizzazione di un progetto che  ha come fine la costruzione di un mondo migliore, realizzando i valori concepiti dall’anima (dalla spiritualità) utilizzando le facoltà dell’immaginazione (lo spirito creativo) della ragione e della volontà. </a:t>
            </a:r>
            <a:endParaRPr lang="it-IT" sz="1600" dirty="0"/>
          </a:p>
        </p:txBody>
      </p:sp>
      <p:sp>
        <p:nvSpPr>
          <p:cNvPr id="77" name="Rettangolo 76"/>
          <p:cNvSpPr/>
          <p:nvPr/>
        </p:nvSpPr>
        <p:spPr>
          <a:xfrm>
            <a:off x="5494506" y="2276872"/>
            <a:ext cx="364949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it-IT" sz="1400" b="1" dirty="0" smtClean="0"/>
              <a:t>Conseguenza pratica: </a:t>
            </a:r>
            <a:r>
              <a:rPr lang="it-IT" sz="1400" dirty="0" smtClean="0"/>
              <a:t>la libertà si conquista negando tutto ciò che è mondano (ossia quel gioco terribile che è la vita), annullando i desideri  del corpo (istinti e sensazioni) attraverso l’ascesi (mortificazione del corpo) o la meditazione (sulla negatività, mortalità, inconsistenza, illusorietà  della materia e sull’eternità dello spirito)</a:t>
            </a:r>
            <a:endParaRPr lang="it-IT" sz="1400" dirty="0"/>
          </a:p>
        </p:txBody>
      </p:sp>
      <p:sp>
        <p:nvSpPr>
          <p:cNvPr id="80" name="Rettangolo arrotondato 79"/>
          <p:cNvSpPr/>
          <p:nvPr/>
        </p:nvSpPr>
        <p:spPr>
          <a:xfrm>
            <a:off x="0" y="0"/>
            <a:ext cx="3059832" cy="69269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b="1" dirty="0" smtClean="0">
                <a:solidFill>
                  <a:schemeClr val="tx1"/>
                </a:solidFill>
              </a:rPr>
              <a:t>Anima o spirito </a:t>
            </a:r>
            <a:r>
              <a:rPr lang="it-IT" sz="1100" dirty="0" smtClean="0">
                <a:solidFill>
                  <a:schemeClr val="tx1"/>
                </a:solidFill>
              </a:rPr>
              <a:t>= elemento interiore, invisibile, ma attivo, distinto dal corpo, di un essere vivente</a:t>
            </a:r>
          </a:p>
          <a:p>
            <a:pPr algn="ctr"/>
            <a:r>
              <a:rPr lang="it-IT" sz="1100" b="1" dirty="0" smtClean="0">
                <a:solidFill>
                  <a:schemeClr val="tx1"/>
                </a:solidFill>
              </a:rPr>
              <a:t>Materia o corpo </a:t>
            </a:r>
            <a:r>
              <a:rPr lang="it-IT" sz="1100" dirty="0" smtClean="0">
                <a:solidFill>
                  <a:schemeClr val="tx1"/>
                </a:solidFill>
              </a:rPr>
              <a:t>= elemento visibile di un essere vivente. </a:t>
            </a:r>
          </a:p>
        </p:txBody>
      </p:sp>
      <p:cxnSp>
        <p:nvCxnSpPr>
          <p:cNvPr id="37" name="Connettore 2 36"/>
          <p:cNvCxnSpPr/>
          <p:nvPr/>
        </p:nvCxnSpPr>
        <p:spPr>
          <a:xfrm>
            <a:off x="971600" y="1988840"/>
            <a:ext cx="72008" cy="7200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2 45"/>
          <p:cNvCxnSpPr/>
          <p:nvPr/>
        </p:nvCxnSpPr>
        <p:spPr>
          <a:xfrm flipH="1">
            <a:off x="2483768" y="2266292"/>
            <a:ext cx="20200" cy="3706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2 49"/>
          <p:cNvCxnSpPr/>
          <p:nvPr/>
        </p:nvCxnSpPr>
        <p:spPr>
          <a:xfrm>
            <a:off x="4303072" y="3678417"/>
            <a:ext cx="52904" cy="12752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ttore 2 53"/>
          <p:cNvCxnSpPr/>
          <p:nvPr/>
        </p:nvCxnSpPr>
        <p:spPr>
          <a:xfrm flipH="1">
            <a:off x="5406366" y="4785752"/>
            <a:ext cx="88140" cy="2274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2 56"/>
          <p:cNvCxnSpPr/>
          <p:nvPr/>
        </p:nvCxnSpPr>
        <p:spPr>
          <a:xfrm>
            <a:off x="6660232" y="1901730"/>
            <a:ext cx="138928" cy="4509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2 58"/>
          <p:cNvCxnSpPr/>
          <p:nvPr/>
        </p:nvCxnSpPr>
        <p:spPr>
          <a:xfrm flipH="1">
            <a:off x="8217212" y="1901730"/>
            <a:ext cx="99204" cy="4298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76672"/>
            <a:ext cx="8219256" cy="5649491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t-IT" b="1" dirty="0" smtClean="0"/>
              <a:t>Individua tra i tre slogan sottostanti  quello che può essere adottato da un materialista, da un realista e da uno spiritualista.</a:t>
            </a:r>
          </a:p>
          <a:p>
            <a:pPr>
              <a:buNone/>
            </a:pPr>
            <a:r>
              <a:rPr lang="it-IT" dirty="0" smtClean="0"/>
              <a:t>Il mondo non è ancora perfetto perché c’è la violenza e l’ingiustizia. Smettila di pensare a te stesso e cerca di cambiarlo.</a:t>
            </a:r>
          </a:p>
          <a:p>
            <a:pPr>
              <a:buNone/>
            </a:pPr>
            <a:r>
              <a:rPr lang="it-IT" dirty="0" smtClean="0"/>
              <a:t>Il mondo è un gioco che genera solo sofferenza. Smettila di pensare di poterlo cambiare e di trovare in esso la felicità, cerca piuttosto di fuggirne.</a:t>
            </a:r>
          </a:p>
          <a:p>
            <a:pPr>
              <a:buNone/>
            </a:pPr>
            <a:r>
              <a:rPr lang="it-IT" dirty="0" smtClean="0"/>
              <a:t>Il  mondo è già perfetto così com’è. Smettila di lamentarti e ama la vita per quello che ti offre.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>
            <a:lumMod val="20000"/>
            <a:lumOff val="80000"/>
          </a:schemeClr>
        </a:solidFill>
      </a:spPr>
      <a:bodyPr rtlCol="0" anchor="ctr"/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</TotalTime>
  <Words>439</Words>
  <Application>Microsoft Office PowerPoint</Application>
  <PresentationFormat>Presentazione su schermo (4:3)</PresentationFormat>
  <Paragraphs>31</Paragraphs>
  <Slides>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Diapositiva 1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Utente</dc:creator>
  <cp:lastModifiedBy>Massimo Polidori</cp:lastModifiedBy>
  <cp:revision>32</cp:revision>
  <dcterms:created xsi:type="dcterms:W3CDTF">2011-12-15T08:51:03Z</dcterms:created>
  <dcterms:modified xsi:type="dcterms:W3CDTF">2013-11-05T20:23:04Z</dcterms:modified>
</cp:coreProperties>
</file>