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8" r:id="rId11"/>
    <p:sldId id="265" r:id="rId12"/>
    <p:sldId id="267" r:id="rId13"/>
    <p:sldId id="266" r:id="rId14"/>
    <p:sldId id="269"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660"/>
  </p:normalViewPr>
  <p:slideViewPr>
    <p:cSldViewPr>
      <p:cViewPr>
        <p:scale>
          <a:sx n="66" d="100"/>
          <a:sy n="66" d="100"/>
        </p:scale>
        <p:origin x="-672"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116C48AB-3E81-4C87-9029-E4FF5BE85408}" type="slidenum">
              <a:rPr lang="it-IT" smtClean="0"/>
              <a:pPr/>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6C48AB-3E81-4C87-9029-E4FF5BE8540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6C48AB-3E81-4C87-9029-E4FF5BE8540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16C48AB-3E81-4C87-9029-E4FF5BE85408}" type="slidenum">
              <a:rPr lang="it-IT" smtClean="0"/>
              <a:pPr/>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5" name="Segnaposto piè di pagina 4"/>
          <p:cNvSpPr>
            <a:spLocks noGrp="1"/>
          </p:cNvSpPr>
          <p:nvPr>
            <p:ph type="ftr" sz="quarter" idx="11"/>
          </p:nvPr>
        </p:nvSpPr>
        <p:spPr>
          <a:xfrm>
            <a:off x="800100" y="6172200"/>
            <a:ext cx="4000500" cy="457200"/>
          </a:xfrm>
        </p:spPr>
        <p:txBody>
          <a:bodyPr/>
          <a:lstStyle/>
          <a:p>
            <a:endParaRPr lang="it-IT"/>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116C48AB-3E81-4C87-9029-E4FF5BE85408}"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16C48AB-3E81-4C87-9029-E4FF5BE85408}" type="slidenum">
              <a:rPr lang="it-IT" smtClean="0"/>
              <a:pPr/>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16C48AB-3E81-4C87-9029-E4FF5BE85408}" type="slidenum">
              <a:rPr lang="it-IT" smtClean="0"/>
              <a:pPr/>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16C48AB-3E81-4C87-9029-E4FF5BE8540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16C48AB-3E81-4C87-9029-E4FF5BE8540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16C48AB-3E81-4C87-9029-E4FF5BE85408}" type="slidenum">
              <a:rPr lang="it-IT" smtClean="0"/>
              <a:pPr/>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85471C8-EB28-464A-9211-104810B3A3C0}" type="datetimeFigureOut">
              <a:rPr lang="it-IT" smtClean="0"/>
              <a:pPr/>
              <a:t>09/03/2014</a:t>
            </a:fld>
            <a:endParaRPr lang="it-IT"/>
          </a:p>
        </p:txBody>
      </p:sp>
      <p:sp>
        <p:nvSpPr>
          <p:cNvPr id="6" name="Segnaposto piè di pagina 5"/>
          <p:cNvSpPr>
            <a:spLocks noGrp="1"/>
          </p:cNvSpPr>
          <p:nvPr>
            <p:ph type="ftr" sz="quarter" idx="11"/>
          </p:nvPr>
        </p:nvSpPr>
        <p:spPr>
          <a:xfrm>
            <a:off x="914400" y="6172200"/>
            <a:ext cx="3886200" cy="457200"/>
          </a:xfrm>
        </p:spPr>
        <p:txBody>
          <a:bodyPr/>
          <a:lstStyle/>
          <a:p>
            <a:endParaRPr lang="it-IT"/>
          </a:p>
        </p:txBody>
      </p:sp>
      <p:sp>
        <p:nvSpPr>
          <p:cNvPr id="7" name="Segnaposto numero diapositiva 6"/>
          <p:cNvSpPr>
            <a:spLocks noGrp="1"/>
          </p:cNvSpPr>
          <p:nvPr>
            <p:ph type="sldNum" sz="quarter" idx="12"/>
          </p:nvPr>
        </p:nvSpPr>
        <p:spPr>
          <a:xfrm>
            <a:off x="146304" y="6208776"/>
            <a:ext cx="457200" cy="457200"/>
          </a:xfrm>
        </p:spPr>
        <p:txBody>
          <a:bodyPr/>
          <a:lstStyle/>
          <a:p>
            <a:fld id="{116C48AB-3E81-4C87-9029-E4FF5BE85408}" type="slidenum">
              <a:rPr lang="it-IT" smtClean="0"/>
              <a:pPr/>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9000">
              <a:srgbClr val="FBEAC7">
                <a:alpha val="12000"/>
              </a:srgbClr>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85471C8-EB28-464A-9211-104810B3A3C0}" type="datetimeFigureOut">
              <a:rPr lang="it-IT" smtClean="0"/>
              <a:pPr/>
              <a:t>09/03/2014</a:t>
            </a:fld>
            <a:endParaRPr lang="it-IT"/>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16C48AB-3E81-4C87-9029-E4FF5BE8540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ibbiaedu.it/testi/Bibbia_CEI_2008.ricerca?libro=Luca&amp;capitolo=10&amp;versetto_iniziale=24&amp;versetto_finale=24&amp;parola=&amp;default_vers=lc+10,24&amp;layout=5"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4ceoQkl1bG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pTU6gDUkdzU"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r>
              <a:rPr lang="it-IT" dirty="0" smtClean="0"/>
              <a:t>Analisi del </a:t>
            </a:r>
            <a:r>
              <a:rPr lang="it-IT" dirty="0" smtClean="0">
                <a:hlinkClick r:id="rId2"/>
              </a:rPr>
              <a:t>racconto</a:t>
            </a:r>
            <a:endParaRPr lang="it-IT" dirty="0"/>
          </a:p>
        </p:txBody>
      </p:sp>
      <p:sp>
        <p:nvSpPr>
          <p:cNvPr id="2" name="Titolo 1"/>
          <p:cNvSpPr>
            <a:spLocks noGrp="1"/>
          </p:cNvSpPr>
          <p:nvPr>
            <p:ph type="ctrTitle"/>
          </p:nvPr>
        </p:nvSpPr>
        <p:spPr/>
        <p:txBody>
          <a:bodyPr/>
          <a:lstStyle/>
          <a:p>
            <a:r>
              <a:rPr lang="it-IT" dirty="0" smtClean="0"/>
              <a:t>PARABOLA DEL BUON SAMARITANO</a:t>
            </a:r>
            <a:endParaRPr lang="it-IT" dirty="0"/>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8291264" cy="634082"/>
          </a:xfrm>
        </p:spPr>
        <p:txBody>
          <a:bodyPr>
            <a:noAutofit/>
          </a:bodyPr>
          <a:lstStyle/>
          <a:p>
            <a:r>
              <a:rPr lang="it-IT" sz="2800" dirty="0" smtClean="0"/>
              <a:t>Secondo Gesù che cosa spinge l’uomo ad agire bene?</a:t>
            </a:r>
            <a:endParaRPr lang="it-IT" sz="2800" dirty="0"/>
          </a:p>
        </p:txBody>
      </p:sp>
      <p:sp>
        <p:nvSpPr>
          <p:cNvPr id="3" name="Segnaposto contenuto 2"/>
          <p:cNvSpPr>
            <a:spLocks noGrp="1"/>
          </p:cNvSpPr>
          <p:nvPr>
            <p:ph sz="quarter" idx="1"/>
          </p:nvPr>
        </p:nvSpPr>
        <p:spPr>
          <a:xfrm>
            <a:off x="755576" y="1447800"/>
            <a:ext cx="7931224" cy="4572000"/>
          </a:xfrm>
        </p:spPr>
        <p:txBody>
          <a:bodyPr/>
          <a:lstStyle/>
          <a:p>
            <a:r>
              <a:rPr lang="it-IT" dirty="0" smtClean="0"/>
              <a:t>Chi agisce in vista della ricompensa (motivazione esterna) rimane bambino, immaturo, perennemente concentrato su se stesso e sul suo tornaconto. Egli è infatti preoccupato esclusivamente della sua felicità, che però non vive attualmente. </a:t>
            </a:r>
            <a:r>
              <a:rPr lang="it-IT" b="1" dirty="0" smtClean="0"/>
              <a:t>A ciò conduce la morale del dovere. </a:t>
            </a:r>
          </a:p>
          <a:p>
            <a:r>
              <a:rPr lang="it-IT" dirty="0" smtClean="0"/>
              <a:t>Chi agisce spinto dalla compassione (motivazione interna) suscitata dalla sofferenza degli altri, imita il comportamento stesso di Dio e diventa suo collaboratore nella realizzazione di un mondo migliore. Egli è infatti autenticamente interessato alla felicità degli altri e ciò lo rende felice già in questa vita. </a:t>
            </a:r>
            <a:r>
              <a:rPr lang="it-IT" b="1" dirty="0" smtClean="0"/>
              <a:t>A ciò conduce la morale del bisogno degli ultimi.</a:t>
            </a:r>
            <a:endParaRPr lang="it-IT"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from="(-#ppt_w/2)" to="(#ppt_x)" calcmode="lin" valueType="num">
                                      <p:cBhvr>
                                        <p:cTn id="31" dur="600" fill="hold">
                                          <p:stCondLst>
                                            <p:cond delay="0"/>
                                          </p:stCondLst>
                                        </p:cTn>
                                        <p:tgtEl>
                                          <p:spTgt spid="3">
                                            <p:txEl>
                                              <p:pRg st="1" end="1"/>
                                            </p:txEl>
                                          </p:spTgt>
                                        </p:tgtEl>
                                        <p:attrNameLst>
                                          <p:attrName>ppt_x</p:attrName>
                                        </p:attrNameLst>
                                      </p:cBhvr>
                                    </p:anim>
                                    <p:anim from="0" to="-1.0" calcmode="lin" valueType="num">
                                      <p:cBhvr>
                                        <p:cTn id="32" dur="200" decel="50000" autoRev="1" fill="hold">
                                          <p:stCondLst>
                                            <p:cond delay="600"/>
                                          </p:stCondLst>
                                        </p:cTn>
                                        <p:tgtEl>
                                          <p:spTgt spid="3">
                                            <p:txEl>
                                              <p:pRg st="1" end="1"/>
                                            </p:txEl>
                                          </p:spTgt>
                                        </p:tgtEl>
                                        <p:attrNameLst>
                                          <p:attrName>xshear</p:attrName>
                                        </p:attrNameLst>
                                      </p:cBhvr>
                                    </p:anim>
                                    <p:animScale>
                                      <p:cBhvr>
                                        <p:cTn id="33" dur="200" decel="100000" autoRev="1" fill="hold">
                                          <p:stCondLst>
                                            <p:cond delay="600"/>
                                          </p:stCondLst>
                                        </p:cTn>
                                        <p:tgtEl>
                                          <p:spTgt spid="3">
                                            <p:txEl>
                                              <p:pRg st="1" end="1"/>
                                            </p:txEl>
                                          </p:spTgt>
                                        </p:tgtEl>
                                      </p:cBhvr>
                                      <p:from x="100000" y="100000"/>
                                      <p:to x="80000" y="100000"/>
                                    </p:animScale>
                                    <p:anim by="(#ppt_h/3+#ppt_w*0.1)" calcmode="lin" valueType="num">
                                      <p:cBhvr additive="sum">
                                        <p:cTn id="34"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0"/>
            <a:ext cx="7772400" cy="1589038"/>
          </a:xfrm>
        </p:spPr>
        <p:txBody>
          <a:bodyPr>
            <a:noAutofit/>
          </a:bodyPr>
          <a:lstStyle/>
          <a:p>
            <a:r>
              <a:rPr lang="it-IT" sz="3200" dirty="0" smtClean="0"/>
              <a:t>Perché per Gesù il samaritano che era considerato un eretico è invece un modello del vero credente?</a:t>
            </a:r>
            <a:endParaRPr lang="it-IT" sz="3200" dirty="0"/>
          </a:p>
        </p:txBody>
      </p:sp>
      <p:sp>
        <p:nvSpPr>
          <p:cNvPr id="3" name="Segnaposto contenuto 2"/>
          <p:cNvSpPr>
            <a:spLocks noGrp="1"/>
          </p:cNvSpPr>
          <p:nvPr>
            <p:ph sz="quarter" idx="1"/>
          </p:nvPr>
        </p:nvSpPr>
        <p:spPr>
          <a:xfrm>
            <a:off x="395536" y="1484784"/>
            <a:ext cx="8219256" cy="4941168"/>
          </a:xfrm>
        </p:spPr>
        <p:txBody>
          <a:bodyPr>
            <a:noAutofit/>
          </a:bodyPr>
          <a:lstStyle/>
          <a:p>
            <a:r>
              <a:rPr lang="it-IT" sz="2200" b="1" dirty="0" smtClean="0"/>
              <a:t>Il vero credente è c</a:t>
            </a:r>
            <a:r>
              <a:rPr lang="it-IT" sz="2200" dirty="0" smtClean="0"/>
              <a:t>olui che assomiglia al Padre praticando un amore simile al suo e lo si riconosce dal comportamento con gli altri ! Se una persona è profondamente umana ciò significa che è in piena comunione e comunicazione con Dio, perché Dio è profondamente umano. Con Gesù cambia il concetto di bene. </a:t>
            </a:r>
            <a:r>
              <a:rPr lang="it-IT" sz="2200" b="1" dirty="0" smtClean="0"/>
              <a:t>L’uomo buono non è colui che</a:t>
            </a:r>
            <a:r>
              <a:rPr lang="it-IT" sz="2200" dirty="0" smtClean="0"/>
              <a:t> </a:t>
            </a:r>
            <a:r>
              <a:rPr lang="it-IT" sz="2200" b="1" dirty="0" smtClean="0"/>
              <a:t>obbedisce a Dio osservando le sue leggi, ma colui che assomiglia al Padre</a:t>
            </a:r>
            <a:r>
              <a:rPr lang="it-IT" sz="2200" dirty="0" smtClean="0"/>
              <a:t> </a:t>
            </a:r>
            <a:r>
              <a:rPr lang="it-IT" sz="2200" b="1" dirty="0" smtClean="0"/>
              <a:t>praticando un amore simile al suo. </a:t>
            </a:r>
          </a:p>
          <a:p>
            <a:r>
              <a:rPr lang="it-IT" sz="2200" b="1" dirty="0" smtClean="0"/>
              <a:t>Con questa parabola Gesù intende mostrare che fanno più male gli indifferenti dei malvagi e che la compassione, la sensibilità al dolore delle vittime delle violenze, delle ingiustizie, cambia il mondo e consente a tutti più sicurezza, più solidarietà, più accoglienza e quindi più felicità.</a:t>
            </a:r>
            <a:endParaRPr lang="it-IT"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3">
                                            <p:txEl>
                                              <p:pRg st="1" end="1"/>
                                            </p:txEl>
                                          </p:spTgt>
                                        </p:tgtEl>
                                        <p:attrNameLst>
                                          <p:attrName>ppt_x</p:attrName>
                                        </p:attrNameLst>
                                      </p:cBhvr>
                                    </p:anim>
                                    <p:anim from="0" to="-1.0" calcmode="lin" valueType="num">
                                      <p:cBhvr>
                                        <p:cTn id="22" dur="200" decel="50000" autoRev="1" fill="hold">
                                          <p:stCondLst>
                                            <p:cond delay="600"/>
                                          </p:stCondLst>
                                        </p:cTn>
                                        <p:tgtEl>
                                          <p:spTgt spid="3">
                                            <p:txEl>
                                              <p:pRg st="1" end="1"/>
                                            </p:txEl>
                                          </p:spTgt>
                                        </p:tgtEl>
                                        <p:attrNameLst>
                                          <p:attrName>xshear</p:attrName>
                                        </p:attrNameLst>
                                      </p:cBhvr>
                                    </p:anim>
                                    <p:animScale>
                                      <p:cBhvr>
                                        <p:cTn id="23" dur="200" decel="100000" autoRev="1" fill="hold">
                                          <p:stCondLst>
                                            <p:cond delay="600"/>
                                          </p:stCondLst>
                                        </p:cTn>
                                        <p:tgtEl>
                                          <p:spTgt spid="3">
                                            <p:txEl>
                                              <p:pRg st="1" end="1"/>
                                            </p:txEl>
                                          </p:spTgt>
                                        </p:tgtEl>
                                      </p:cBhvr>
                                      <p:from x="100000" y="100000"/>
                                      <p:to x="80000" y="100000"/>
                                    </p:animScale>
                                    <p:anim by="(#ppt_h/3+#ppt_w*0.1)" calcmode="lin" valueType="num">
                                      <p:cBhvr additive="sum">
                                        <p:cTn id="24"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Perché in questa parabola si condannano gli indifferenti e non i banditi?</a:t>
            </a:r>
            <a:endParaRPr lang="it-IT" sz="3200" dirty="0"/>
          </a:p>
        </p:txBody>
      </p:sp>
      <p:sp>
        <p:nvSpPr>
          <p:cNvPr id="3" name="Segnaposto contenuto 2"/>
          <p:cNvSpPr>
            <a:spLocks noGrp="1"/>
          </p:cNvSpPr>
          <p:nvPr>
            <p:ph sz="quarter" idx="1"/>
          </p:nvPr>
        </p:nvSpPr>
        <p:spPr/>
        <p:txBody>
          <a:bodyPr>
            <a:normAutofit fontScale="92500" lnSpcReduction="10000"/>
          </a:bodyPr>
          <a:lstStyle/>
          <a:p>
            <a:r>
              <a:rPr lang="it-IT" dirty="0" smtClean="0"/>
              <a:t>La parabola non intende condannare i banditi che rubano e bastonano il viandante perché si dà per scontato che tali individui siano dei criminali.</a:t>
            </a:r>
          </a:p>
          <a:p>
            <a:r>
              <a:rPr lang="it-IT" dirty="0" smtClean="0"/>
              <a:t>Secondo questa parabola sono più pericolosi coloro che non vedono in se stessi niente di condannabile e che invece si considerano osservanti, religiosi, integerrimi. È qui che secondo Gesù si può annidare la violenza più pericolosa del mondo: può accadere infatti che gli osservanti siano del tutto insensibili al dolore degli altri.</a:t>
            </a:r>
          </a:p>
          <a:p>
            <a:r>
              <a:rPr lang="it-IT" dirty="0" smtClean="0"/>
              <a:t>Martin </a:t>
            </a:r>
            <a:r>
              <a:rPr lang="it-IT" dirty="0" err="1" smtClean="0"/>
              <a:t>Luther</a:t>
            </a:r>
            <a:r>
              <a:rPr lang="it-IT" dirty="0" smtClean="0"/>
              <a:t> King  da autentico seguace di Gesù afferma: “Quando rifletteremo sul nostro XX secolo, non ci sembreranno tanto gravi i misfatti dei malvagi, ma lo scandaloso silenzio dei buoni”.</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80">
                                          <p:stCondLst>
                                            <p:cond delay="0"/>
                                          </p:stCondLst>
                                        </p:cTn>
                                        <p:tgtEl>
                                          <p:spTgt spid="3">
                                            <p:txEl>
                                              <p:pRg st="1" end="1"/>
                                            </p:txEl>
                                          </p:spTgt>
                                        </p:tgtEl>
                                      </p:cBhvr>
                                    </p:animEffect>
                                    <p:anim calcmode="lin" valueType="num">
                                      <p:cBhvr>
                                        <p:cTn id="2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1" end="1"/>
                                            </p:txEl>
                                          </p:spTgt>
                                        </p:tgtEl>
                                      </p:cBhvr>
                                      <p:to x="100000" y="60000"/>
                                    </p:animScale>
                                    <p:animScale>
                                      <p:cBhvr>
                                        <p:cTn id="28" dur="166" decel="50000">
                                          <p:stCondLst>
                                            <p:cond delay="676"/>
                                          </p:stCondLst>
                                        </p:cTn>
                                        <p:tgtEl>
                                          <p:spTgt spid="3">
                                            <p:txEl>
                                              <p:pRg st="1" end="1"/>
                                            </p:txEl>
                                          </p:spTgt>
                                        </p:tgtEl>
                                      </p:cBhvr>
                                      <p:to x="100000" y="100000"/>
                                    </p:animScale>
                                    <p:animScale>
                                      <p:cBhvr>
                                        <p:cTn id="29" dur="26">
                                          <p:stCondLst>
                                            <p:cond delay="1312"/>
                                          </p:stCondLst>
                                        </p:cTn>
                                        <p:tgtEl>
                                          <p:spTgt spid="3">
                                            <p:txEl>
                                              <p:pRg st="1" end="1"/>
                                            </p:txEl>
                                          </p:spTgt>
                                        </p:tgtEl>
                                      </p:cBhvr>
                                      <p:to x="100000" y="80000"/>
                                    </p:animScale>
                                    <p:animScale>
                                      <p:cBhvr>
                                        <p:cTn id="30" dur="166" decel="50000">
                                          <p:stCondLst>
                                            <p:cond delay="1338"/>
                                          </p:stCondLst>
                                        </p:cTn>
                                        <p:tgtEl>
                                          <p:spTgt spid="3">
                                            <p:txEl>
                                              <p:pRg st="1" end="1"/>
                                            </p:txEl>
                                          </p:spTgt>
                                        </p:tgtEl>
                                      </p:cBhvr>
                                      <p:to x="100000" y="100000"/>
                                    </p:animScale>
                                    <p:animScale>
                                      <p:cBhvr>
                                        <p:cTn id="31" dur="26">
                                          <p:stCondLst>
                                            <p:cond delay="1642"/>
                                          </p:stCondLst>
                                        </p:cTn>
                                        <p:tgtEl>
                                          <p:spTgt spid="3">
                                            <p:txEl>
                                              <p:pRg st="1" end="1"/>
                                            </p:txEl>
                                          </p:spTgt>
                                        </p:tgtEl>
                                      </p:cBhvr>
                                      <p:to x="100000" y="90000"/>
                                    </p:animScale>
                                    <p:animScale>
                                      <p:cBhvr>
                                        <p:cTn id="32" dur="166" decel="50000">
                                          <p:stCondLst>
                                            <p:cond delay="1668"/>
                                          </p:stCondLst>
                                        </p:cTn>
                                        <p:tgtEl>
                                          <p:spTgt spid="3">
                                            <p:txEl>
                                              <p:pRg st="1" end="1"/>
                                            </p:txEl>
                                          </p:spTgt>
                                        </p:tgtEl>
                                      </p:cBhvr>
                                      <p:to x="100000" y="100000"/>
                                    </p:animScale>
                                    <p:animScale>
                                      <p:cBhvr>
                                        <p:cTn id="33" dur="26">
                                          <p:stCondLst>
                                            <p:cond delay="1808"/>
                                          </p:stCondLst>
                                        </p:cTn>
                                        <p:tgtEl>
                                          <p:spTgt spid="3">
                                            <p:txEl>
                                              <p:pRg st="1" end="1"/>
                                            </p:txEl>
                                          </p:spTgt>
                                        </p:tgtEl>
                                      </p:cBhvr>
                                      <p:to x="100000" y="95000"/>
                                    </p:animScale>
                                    <p:animScale>
                                      <p:cBhvr>
                                        <p:cTn id="34" dur="166" decel="50000">
                                          <p:stCondLst>
                                            <p:cond delay="1834"/>
                                          </p:stCondLst>
                                        </p:cTn>
                                        <p:tgtEl>
                                          <p:spTgt spid="3">
                                            <p:txEl>
                                              <p:pRg st="1" end="1"/>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from="(-#ppt_w/2)" to="(#ppt_x)" calcmode="lin" valueType="num">
                                      <p:cBhvr>
                                        <p:cTn id="39" dur="600" fill="hold">
                                          <p:stCondLst>
                                            <p:cond delay="0"/>
                                          </p:stCondLst>
                                        </p:cTn>
                                        <p:tgtEl>
                                          <p:spTgt spid="3">
                                            <p:txEl>
                                              <p:pRg st="2" end="2"/>
                                            </p:txEl>
                                          </p:spTgt>
                                        </p:tgtEl>
                                        <p:attrNameLst>
                                          <p:attrName>ppt_x</p:attrName>
                                        </p:attrNameLst>
                                      </p:cBhvr>
                                    </p:anim>
                                    <p:anim from="0" to="-1.0" calcmode="lin" valueType="num">
                                      <p:cBhvr>
                                        <p:cTn id="40" dur="200" decel="50000" autoRev="1" fill="hold">
                                          <p:stCondLst>
                                            <p:cond delay="600"/>
                                          </p:stCondLst>
                                        </p:cTn>
                                        <p:tgtEl>
                                          <p:spTgt spid="3">
                                            <p:txEl>
                                              <p:pRg st="2" end="2"/>
                                            </p:txEl>
                                          </p:spTgt>
                                        </p:tgtEl>
                                        <p:attrNameLst>
                                          <p:attrName>xshear</p:attrName>
                                        </p:attrNameLst>
                                      </p:cBhvr>
                                    </p:anim>
                                    <p:animScale>
                                      <p:cBhvr>
                                        <p:cTn id="41" dur="200" decel="100000" autoRev="1" fill="hold">
                                          <p:stCondLst>
                                            <p:cond delay="600"/>
                                          </p:stCondLst>
                                        </p:cTn>
                                        <p:tgtEl>
                                          <p:spTgt spid="3">
                                            <p:txEl>
                                              <p:pRg st="2" end="2"/>
                                            </p:txEl>
                                          </p:spTgt>
                                        </p:tgtEl>
                                      </p:cBhvr>
                                      <p:from x="100000" y="100000"/>
                                      <p:to x="80000" y="100000"/>
                                    </p:animScale>
                                    <p:anim by="(#ppt_h/3+#ppt_w*0.1)" calcmode="lin" valueType="num">
                                      <p:cBhvr additive="sum">
                                        <p:cTn id="42"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Quindi come risponde Gesù alla domanda: “Chi è il mio prossimo?”</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Gesù non risponde alla domanda,  perché rifiuta il modo di pensare retribuzionista, egli però  implicitamente,  propone un’altra domanda al suo interlocutore: </a:t>
            </a:r>
            <a:r>
              <a:rPr lang="it-IT" b="1" dirty="0" smtClean="0"/>
              <a:t>tu,  sei prossimo di qualcuno o pensi solo a te stesso? Dentro di te provi compassione per chi soffre, per le vittime o sei insensibile?</a:t>
            </a:r>
          </a:p>
          <a:p>
            <a:r>
              <a:rPr lang="it-IT" dirty="0" smtClean="0"/>
              <a:t>In altre parole, per Gesù il prossimo non è colui che viene amato, ma colui che ama. Il prossimo non è l’oggetto dell’amore, che si ama per ottenere una ricompensa da parte di Dio, ma colui che ama come Dio, colui che si avvicina e si interessa alle vittime dell’ingiustizia, perché prova dentro di sé compassione e quindi è sensibile al dolore degli altri.</a:t>
            </a:r>
          </a:p>
          <a:p>
            <a:pPr>
              <a:buNone/>
            </a:pPr>
            <a:endParaRPr lang="it-IT" dirty="0" smtClean="0"/>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3">
                                            <p:txEl>
                                              <p:pRg st="1" end="1"/>
                                            </p:txEl>
                                          </p:spTgt>
                                        </p:tgtEl>
                                        <p:attrNameLst>
                                          <p:attrName>ppt_x</p:attrName>
                                        </p:attrNameLst>
                                      </p:cBhvr>
                                    </p:anim>
                                    <p:anim from="0" to="-1.0" calcmode="lin" valueType="num">
                                      <p:cBhvr>
                                        <p:cTn id="22" dur="200" decel="50000" autoRev="1" fill="hold">
                                          <p:stCondLst>
                                            <p:cond delay="600"/>
                                          </p:stCondLst>
                                        </p:cTn>
                                        <p:tgtEl>
                                          <p:spTgt spid="3">
                                            <p:txEl>
                                              <p:pRg st="1" end="1"/>
                                            </p:txEl>
                                          </p:spTgt>
                                        </p:tgtEl>
                                        <p:attrNameLst>
                                          <p:attrName>xshear</p:attrName>
                                        </p:attrNameLst>
                                      </p:cBhvr>
                                    </p:anim>
                                    <p:animScale>
                                      <p:cBhvr>
                                        <p:cTn id="23" dur="200" decel="100000" autoRev="1" fill="hold">
                                          <p:stCondLst>
                                            <p:cond delay="600"/>
                                          </p:stCondLst>
                                        </p:cTn>
                                        <p:tgtEl>
                                          <p:spTgt spid="3">
                                            <p:txEl>
                                              <p:pRg st="1" end="1"/>
                                            </p:txEl>
                                          </p:spTgt>
                                        </p:tgtEl>
                                      </p:cBhvr>
                                      <p:from x="100000" y="100000"/>
                                      <p:to x="80000" y="100000"/>
                                    </p:animScale>
                                    <p:anim by="(#ppt_h/3+#ppt_w*0.1)" calcmode="lin" valueType="num">
                                      <p:cBhvr additive="sum">
                                        <p:cTn id="24"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Quale messaggio morale trasmette la parabola?</a:t>
            </a:r>
            <a:endParaRPr lang="it-IT" dirty="0"/>
          </a:p>
        </p:txBody>
      </p:sp>
      <p:sp>
        <p:nvSpPr>
          <p:cNvPr id="3" name="Segnaposto contenuto 2"/>
          <p:cNvSpPr>
            <a:spLocks noGrp="1"/>
          </p:cNvSpPr>
          <p:nvPr>
            <p:ph sz="quarter" idx="1"/>
          </p:nvPr>
        </p:nvSpPr>
        <p:spPr/>
        <p:txBody>
          <a:bodyPr>
            <a:normAutofit fontScale="85000" lnSpcReduction="20000"/>
          </a:bodyPr>
          <a:lstStyle/>
          <a:p>
            <a:r>
              <a:rPr lang="it-IT" dirty="0" smtClean="0"/>
              <a:t>Per Gesù il male non è la trasgressione alla legge, non è sufficiente non rubare, non uccidere, non dire falsa testimonianza, ecc.. In altre parole il male non si misura solo sul danno provocato agli altri, ma sull’indifferenza nei confronti delle vittime dell’ingiustizia, ossia di tutti coloro che sono emarginati, derisi, calunniati, sfruttati, poveri, incarcerati, schiavizzati, denutriti, imbrogliati e per questi motivi soffrono.</a:t>
            </a:r>
          </a:p>
          <a:p>
            <a:r>
              <a:rPr lang="it-IT" dirty="0" smtClean="0"/>
              <a:t>Inoltre, la compassione è per tutti, per chiunque vive situazioni di sofferenza; essa non dipende dai meriti della persona. Chi è sensibile non è mai indifferente alla sofferenza degli altri, anche se costoro hanno delle colpe.</a:t>
            </a:r>
          </a:p>
          <a:p>
            <a:r>
              <a:rPr lang="it-IT" dirty="0" smtClean="0"/>
              <a:t>Per Gesù quindi gli indifferenti alla sofferenza altrui, sono cattivi quanto i briganti che provocano danno agli altri. Anzi sono più pericolosi dei briganti, perché sono convinti di essere buoni.</a:t>
            </a:r>
          </a:p>
          <a:p>
            <a:r>
              <a:rPr lang="it-IT" dirty="0" smtClean="0"/>
              <a:t>Per Gesù la solidarietà con chi soffre rende felici già in questa vita.</a:t>
            </a:r>
            <a:endParaRPr lang="it-IT" dirty="0"/>
          </a:p>
        </p:txBody>
      </p:sp>
    </p:spTree>
    <p:extLst>
      <p:ext uri="{BB962C8B-B14F-4D97-AF65-F5344CB8AC3E}">
        <p14:creationId xmlns:p14="http://schemas.microsoft.com/office/powerpoint/2010/main" xmlns="" val="376399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4"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80">
                                          <p:stCondLst>
                                            <p:cond delay="0"/>
                                          </p:stCondLst>
                                        </p:cTn>
                                        <p:tgtEl>
                                          <p:spTgt spid="3">
                                            <p:txEl>
                                              <p:pRg st="1" end="1"/>
                                            </p:txEl>
                                          </p:spTgt>
                                        </p:tgtEl>
                                      </p:cBhvr>
                                    </p:animEffect>
                                    <p:anim calcmode="lin" valueType="num">
                                      <p:cBhvr>
                                        <p:cTn id="2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1" end="1"/>
                                            </p:txEl>
                                          </p:spTgt>
                                        </p:tgtEl>
                                      </p:cBhvr>
                                      <p:to x="100000" y="60000"/>
                                    </p:animScale>
                                    <p:animScale>
                                      <p:cBhvr>
                                        <p:cTn id="28" dur="166" decel="50000">
                                          <p:stCondLst>
                                            <p:cond delay="676"/>
                                          </p:stCondLst>
                                        </p:cTn>
                                        <p:tgtEl>
                                          <p:spTgt spid="3">
                                            <p:txEl>
                                              <p:pRg st="1" end="1"/>
                                            </p:txEl>
                                          </p:spTgt>
                                        </p:tgtEl>
                                      </p:cBhvr>
                                      <p:to x="100000" y="100000"/>
                                    </p:animScale>
                                    <p:animScale>
                                      <p:cBhvr>
                                        <p:cTn id="29" dur="26">
                                          <p:stCondLst>
                                            <p:cond delay="1312"/>
                                          </p:stCondLst>
                                        </p:cTn>
                                        <p:tgtEl>
                                          <p:spTgt spid="3">
                                            <p:txEl>
                                              <p:pRg st="1" end="1"/>
                                            </p:txEl>
                                          </p:spTgt>
                                        </p:tgtEl>
                                      </p:cBhvr>
                                      <p:to x="100000" y="80000"/>
                                    </p:animScale>
                                    <p:animScale>
                                      <p:cBhvr>
                                        <p:cTn id="30" dur="166" decel="50000">
                                          <p:stCondLst>
                                            <p:cond delay="1338"/>
                                          </p:stCondLst>
                                        </p:cTn>
                                        <p:tgtEl>
                                          <p:spTgt spid="3">
                                            <p:txEl>
                                              <p:pRg st="1" end="1"/>
                                            </p:txEl>
                                          </p:spTgt>
                                        </p:tgtEl>
                                      </p:cBhvr>
                                      <p:to x="100000" y="100000"/>
                                    </p:animScale>
                                    <p:animScale>
                                      <p:cBhvr>
                                        <p:cTn id="31" dur="26">
                                          <p:stCondLst>
                                            <p:cond delay="1642"/>
                                          </p:stCondLst>
                                        </p:cTn>
                                        <p:tgtEl>
                                          <p:spTgt spid="3">
                                            <p:txEl>
                                              <p:pRg st="1" end="1"/>
                                            </p:txEl>
                                          </p:spTgt>
                                        </p:tgtEl>
                                      </p:cBhvr>
                                      <p:to x="100000" y="90000"/>
                                    </p:animScale>
                                    <p:animScale>
                                      <p:cBhvr>
                                        <p:cTn id="32" dur="166" decel="50000">
                                          <p:stCondLst>
                                            <p:cond delay="1668"/>
                                          </p:stCondLst>
                                        </p:cTn>
                                        <p:tgtEl>
                                          <p:spTgt spid="3">
                                            <p:txEl>
                                              <p:pRg st="1" end="1"/>
                                            </p:txEl>
                                          </p:spTgt>
                                        </p:tgtEl>
                                      </p:cBhvr>
                                      <p:to x="100000" y="100000"/>
                                    </p:animScale>
                                    <p:animScale>
                                      <p:cBhvr>
                                        <p:cTn id="33" dur="26">
                                          <p:stCondLst>
                                            <p:cond delay="1808"/>
                                          </p:stCondLst>
                                        </p:cTn>
                                        <p:tgtEl>
                                          <p:spTgt spid="3">
                                            <p:txEl>
                                              <p:pRg st="1" end="1"/>
                                            </p:txEl>
                                          </p:spTgt>
                                        </p:tgtEl>
                                      </p:cBhvr>
                                      <p:to x="100000" y="95000"/>
                                    </p:animScale>
                                    <p:animScale>
                                      <p:cBhvr>
                                        <p:cTn id="34" dur="166" decel="50000">
                                          <p:stCondLst>
                                            <p:cond delay="1834"/>
                                          </p:stCondLst>
                                        </p:cTn>
                                        <p:tgtEl>
                                          <p:spTgt spid="3">
                                            <p:txEl>
                                              <p:pRg st="1" end="1"/>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from="(-#ppt_w/2)" to="(#ppt_x)" calcmode="lin" valueType="num">
                                      <p:cBhvr>
                                        <p:cTn id="39" dur="600" fill="hold">
                                          <p:stCondLst>
                                            <p:cond delay="0"/>
                                          </p:stCondLst>
                                        </p:cTn>
                                        <p:tgtEl>
                                          <p:spTgt spid="3">
                                            <p:txEl>
                                              <p:pRg st="2" end="2"/>
                                            </p:txEl>
                                          </p:spTgt>
                                        </p:tgtEl>
                                        <p:attrNameLst>
                                          <p:attrName>ppt_x</p:attrName>
                                        </p:attrNameLst>
                                      </p:cBhvr>
                                    </p:anim>
                                    <p:anim from="0" to="-1.0" calcmode="lin" valueType="num">
                                      <p:cBhvr>
                                        <p:cTn id="40" dur="200" decel="50000" autoRev="1" fill="hold">
                                          <p:stCondLst>
                                            <p:cond delay="600"/>
                                          </p:stCondLst>
                                        </p:cTn>
                                        <p:tgtEl>
                                          <p:spTgt spid="3">
                                            <p:txEl>
                                              <p:pRg st="2" end="2"/>
                                            </p:txEl>
                                          </p:spTgt>
                                        </p:tgtEl>
                                        <p:attrNameLst>
                                          <p:attrName>xshear</p:attrName>
                                        </p:attrNameLst>
                                      </p:cBhvr>
                                    </p:anim>
                                    <p:animScale>
                                      <p:cBhvr>
                                        <p:cTn id="41" dur="200" decel="100000" autoRev="1" fill="hold">
                                          <p:stCondLst>
                                            <p:cond delay="600"/>
                                          </p:stCondLst>
                                        </p:cTn>
                                        <p:tgtEl>
                                          <p:spTgt spid="3">
                                            <p:txEl>
                                              <p:pRg st="2" end="2"/>
                                            </p:txEl>
                                          </p:spTgt>
                                        </p:tgtEl>
                                      </p:cBhvr>
                                      <p:from x="100000" y="100000"/>
                                      <p:to x="80000" y="100000"/>
                                    </p:animScale>
                                    <p:anim by="(#ppt_h/3+#ppt_w*0.1)" calcmode="lin" valueType="num">
                                      <p:cBhvr additive="sum">
                                        <p:cTn id="42"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wipe(down)">
                                      <p:cBhvr>
                                        <p:cTn id="47" dur="580">
                                          <p:stCondLst>
                                            <p:cond delay="0"/>
                                          </p:stCondLst>
                                        </p:cTn>
                                        <p:tgtEl>
                                          <p:spTgt spid="3">
                                            <p:txEl>
                                              <p:pRg st="3" end="3"/>
                                            </p:txEl>
                                          </p:spTgt>
                                        </p:tgtEl>
                                      </p:cBhvr>
                                    </p:animEffect>
                                    <p:anim calcmode="lin" valueType="num">
                                      <p:cBhvr>
                                        <p:cTn id="4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xEl>
                                              <p:pRg st="3" end="3"/>
                                            </p:txEl>
                                          </p:spTgt>
                                        </p:tgtEl>
                                      </p:cBhvr>
                                      <p:to x="100000" y="60000"/>
                                    </p:animScale>
                                    <p:animScale>
                                      <p:cBhvr>
                                        <p:cTn id="54" dur="166" decel="50000">
                                          <p:stCondLst>
                                            <p:cond delay="676"/>
                                          </p:stCondLst>
                                        </p:cTn>
                                        <p:tgtEl>
                                          <p:spTgt spid="3">
                                            <p:txEl>
                                              <p:pRg st="3" end="3"/>
                                            </p:txEl>
                                          </p:spTgt>
                                        </p:tgtEl>
                                      </p:cBhvr>
                                      <p:to x="100000" y="100000"/>
                                    </p:animScale>
                                    <p:animScale>
                                      <p:cBhvr>
                                        <p:cTn id="55" dur="26">
                                          <p:stCondLst>
                                            <p:cond delay="1312"/>
                                          </p:stCondLst>
                                        </p:cTn>
                                        <p:tgtEl>
                                          <p:spTgt spid="3">
                                            <p:txEl>
                                              <p:pRg st="3" end="3"/>
                                            </p:txEl>
                                          </p:spTgt>
                                        </p:tgtEl>
                                      </p:cBhvr>
                                      <p:to x="100000" y="80000"/>
                                    </p:animScale>
                                    <p:animScale>
                                      <p:cBhvr>
                                        <p:cTn id="56" dur="166" decel="50000">
                                          <p:stCondLst>
                                            <p:cond delay="1338"/>
                                          </p:stCondLst>
                                        </p:cTn>
                                        <p:tgtEl>
                                          <p:spTgt spid="3">
                                            <p:txEl>
                                              <p:pRg st="3" end="3"/>
                                            </p:txEl>
                                          </p:spTgt>
                                        </p:tgtEl>
                                      </p:cBhvr>
                                      <p:to x="100000" y="100000"/>
                                    </p:animScale>
                                    <p:animScale>
                                      <p:cBhvr>
                                        <p:cTn id="57" dur="26">
                                          <p:stCondLst>
                                            <p:cond delay="1642"/>
                                          </p:stCondLst>
                                        </p:cTn>
                                        <p:tgtEl>
                                          <p:spTgt spid="3">
                                            <p:txEl>
                                              <p:pRg st="3" end="3"/>
                                            </p:txEl>
                                          </p:spTgt>
                                        </p:tgtEl>
                                      </p:cBhvr>
                                      <p:to x="100000" y="90000"/>
                                    </p:animScale>
                                    <p:animScale>
                                      <p:cBhvr>
                                        <p:cTn id="58" dur="166" decel="50000">
                                          <p:stCondLst>
                                            <p:cond delay="1668"/>
                                          </p:stCondLst>
                                        </p:cTn>
                                        <p:tgtEl>
                                          <p:spTgt spid="3">
                                            <p:txEl>
                                              <p:pRg st="3" end="3"/>
                                            </p:txEl>
                                          </p:spTgt>
                                        </p:tgtEl>
                                      </p:cBhvr>
                                      <p:to x="100000" y="100000"/>
                                    </p:animScale>
                                    <p:animScale>
                                      <p:cBhvr>
                                        <p:cTn id="59" dur="26">
                                          <p:stCondLst>
                                            <p:cond delay="1808"/>
                                          </p:stCondLst>
                                        </p:cTn>
                                        <p:tgtEl>
                                          <p:spTgt spid="3">
                                            <p:txEl>
                                              <p:pRg st="3" end="3"/>
                                            </p:txEl>
                                          </p:spTgt>
                                        </p:tgtEl>
                                      </p:cBhvr>
                                      <p:to x="100000" y="95000"/>
                                    </p:animScale>
                                    <p:animScale>
                                      <p:cBhvr>
                                        <p:cTn id="6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116632"/>
            <a:ext cx="7772400" cy="850106"/>
          </a:xfrm>
        </p:spPr>
        <p:txBody>
          <a:bodyPr/>
          <a:lstStyle/>
          <a:p>
            <a:pPr algn="ctr"/>
            <a:r>
              <a:rPr lang="it-IT" dirty="0" smtClean="0"/>
              <a:t>Chi è l’interlocutore di Gesù?</a:t>
            </a:r>
            <a:endParaRPr lang="it-IT" dirty="0"/>
          </a:p>
        </p:txBody>
      </p:sp>
      <p:pic>
        <p:nvPicPr>
          <p:cNvPr id="4" name="Segnaposto contenuto 3" descr="i farisei.jpg"/>
          <p:cNvPicPr>
            <a:picLocks noGrp="1" noChangeAspect="1"/>
          </p:cNvPicPr>
          <p:nvPr>
            <p:ph sz="quarter" idx="1"/>
          </p:nvPr>
        </p:nvPicPr>
        <p:blipFill>
          <a:blip r:embed="rId2" cstate="print"/>
          <a:stretch>
            <a:fillRect/>
          </a:stretch>
        </p:blipFill>
        <p:spPr>
          <a:xfrm>
            <a:off x="755576" y="2420888"/>
            <a:ext cx="2880320" cy="3351142"/>
          </a:xfrm>
        </p:spPr>
      </p:pic>
      <p:sp>
        <p:nvSpPr>
          <p:cNvPr id="7" name="Rettangolo 6"/>
          <p:cNvSpPr/>
          <p:nvPr/>
        </p:nvSpPr>
        <p:spPr>
          <a:xfrm>
            <a:off x="4355976" y="6093296"/>
            <a:ext cx="184731" cy="369332"/>
          </a:xfrm>
          <a:prstGeom prst="rect">
            <a:avLst/>
          </a:prstGeom>
        </p:spPr>
        <p:txBody>
          <a:bodyPr wrap="none">
            <a:spAutoFit/>
          </a:bodyPr>
          <a:lstStyle/>
          <a:p>
            <a:endParaRPr lang="it-IT" dirty="0"/>
          </a:p>
        </p:txBody>
      </p:sp>
      <p:sp>
        <p:nvSpPr>
          <p:cNvPr id="8" name="Fumetto 1 7"/>
          <p:cNvSpPr/>
          <p:nvPr/>
        </p:nvSpPr>
        <p:spPr>
          <a:xfrm>
            <a:off x="323528" y="980728"/>
            <a:ext cx="3672408" cy="1656184"/>
          </a:xfrm>
          <a:prstGeom prst="wedge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it-IT" dirty="0" smtClean="0"/>
              <a:t>Io sono buono, perché non sono come chi non conosce la legge: non rubo, non tradisco, non ammazzo, digiuno due volte alla settimana, pago la decima al tempio, non mangio cibi impuri, non frequento persone  impure …</a:t>
            </a:r>
            <a:endParaRPr lang="it-IT" dirty="0"/>
          </a:p>
        </p:txBody>
      </p:sp>
      <p:sp>
        <p:nvSpPr>
          <p:cNvPr id="11" name="Rettangolo 10"/>
          <p:cNvSpPr/>
          <p:nvPr/>
        </p:nvSpPr>
        <p:spPr>
          <a:xfrm>
            <a:off x="4932040" y="1340768"/>
            <a:ext cx="2952328" cy="369332"/>
          </a:xfrm>
          <a:prstGeom prst="rect">
            <a:avLst/>
          </a:prstGeom>
        </p:spPr>
        <p:style>
          <a:lnRef idx="2">
            <a:schemeClr val="accent1">
              <a:shade val="50000"/>
            </a:schemeClr>
          </a:lnRef>
          <a:fillRef idx="1003">
            <a:schemeClr val="dk1"/>
          </a:fillRef>
          <a:effectRef idx="0">
            <a:schemeClr val="accent1"/>
          </a:effectRef>
          <a:fontRef idx="minor">
            <a:schemeClr val="lt1"/>
          </a:fontRef>
        </p:style>
        <p:txBody>
          <a:bodyPr wrap="square">
            <a:spAutoFit/>
          </a:bodyPr>
          <a:lstStyle/>
          <a:p>
            <a:r>
              <a:rPr lang="it-IT" dirty="0" smtClean="0">
                <a:solidFill>
                  <a:schemeClr val="bg1"/>
                </a:solidFill>
              </a:rPr>
              <a:t>È un dottore della legge ebraica</a:t>
            </a:r>
            <a:endParaRPr lang="it-IT" dirty="0">
              <a:solidFill>
                <a:schemeClr val="bg1"/>
              </a:solidFill>
            </a:endParaRPr>
          </a:p>
        </p:txBody>
      </p:sp>
      <p:sp>
        <p:nvSpPr>
          <p:cNvPr id="12" name="Rettangolo arrotondato 11"/>
          <p:cNvSpPr/>
          <p:nvPr/>
        </p:nvSpPr>
        <p:spPr>
          <a:xfrm>
            <a:off x="3923928" y="4293096"/>
            <a:ext cx="4968552"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900"/>
              </a:lnSpc>
            </a:pPr>
            <a:r>
              <a:rPr lang="it-IT" dirty="0" smtClean="0">
                <a:solidFill>
                  <a:schemeClr val="tx1"/>
                </a:solidFill>
              </a:rPr>
              <a:t>Convinzioni religiose</a:t>
            </a:r>
            <a:r>
              <a:rPr lang="it-IT" dirty="0" smtClean="0"/>
              <a:t>:</a:t>
            </a:r>
          </a:p>
          <a:p>
            <a:pPr algn="ctr">
              <a:lnSpc>
                <a:spcPts val="1900"/>
              </a:lnSpc>
              <a:buFontTx/>
              <a:buChar char="-"/>
            </a:pPr>
            <a:r>
              <a:rPr lang="it-IT" dirty="0" smtClean="0"/>
              <a:t>Dio è trascendente (lontano)</a:t>
            </a:r>
          </a:p>
          <a:p>
            <a:pPr algn="ctr">
              <a:lnSpc>
                <a:spcPts val="1900"/>
              </a:lnSpc>
              <a:buFontTx/>
              <a:buChar char="-"/>
            </a:pPr>
            <a:r>
              <a:rPr lang="it-IT" dirty="0" smtClean="0"/>
              <a:t> Non si può avere un rapporto diretto con Dio</a:t>
            </a:r>
          </a:p>
          <a:p>
            <a:pPr algn="ctr">
              <a:lnSpc>
                <a:spcPts val="1900"/>
              </a:lnSpc>
              <a:buFontTx/>
              <a:buChar char="-"/>
            </a:pPr>
            <a:r>
              <a:rPr lang="it-IT" dirty="0" smtClean="0"/>
              <a:t> Dio ha manifestato la sua volontà donando la legge a </a:t>
            </a:r>
            <a:r>
              <a:rPr lang="it-IT" dirty="0" err="1" smtClean="0"/>
              <a:t>Mosé</a:t>
            </a:r>
            <a:endParaRPr lang="it-IT" dirty="0" smtClean="0"/>
          </a:p>
          <a:p>
            <a:pPr algn="ctr">
              <a:lnSpc>
                <a:spcPts val="1900"/>
              </a:lnSpc>
              <a:buFontTx/>
              <a:buChar char="-"/>
            </a:pPr>
            <a:r>
              <a:rPr lang="it-IT" dirty="0" smtClean="0"/>
              <a:t> Dio interverrà attraverso il messia per instaurare il suo regno, resuscitare i buoni e fare giustizia: premiare gli osservanti e punire i trasgressori (</a:t>
            </a:r>
            <a:r>
              <a:rPr lang="it-IT" dirty="0" err="1" smtClean="0"/>
              <a:t>retribuzionismo</a:t>
            </a:r>
            <a:r>
              <a:rPr lang="it-IT" dirty="0" smtClean="0"/>
              <a:t>)</a:t>
            </a:r>
            <a:endParaRPr lang="it-IT" dirty="0"/>
          </a:p>
        </p:txBody>
      </p:sp>
      <p:sp>
        <p:nvSpPr>
          <p:cNvPr id="13" name="Rettangolo arrotondato 12"/>
          <p:cNvSpPr/>
          <p:nvPr/>
        </p:nvSpPr>
        <p:spPr>
          <a:xfrm>
            <a:off x="683568" y="5805264"/>
            <a:ext cx="3024336" cy="43204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t-IT" dirty="0" smtClean="0">
                <a:latin typeface="Kristen ITC" pitchFamily="66" charset="0"/>
                <a:hlinkClick r:id="rId3"/>
              </a:rPr>
              <a:t>Cosa pensa di Gesù</a:t>
            </a:r>
            <a:r>
              <a:rPr lang="it-IT" dirty="0" smtClean="0">
                <a:latin typeface="Kristen ITC" pitchFamily="66" charset="0"/>
              </a:rPr>
              <a:t>?</a:t>
            </a:r>
            <a:endParaRPr lang="it-IT" dirty="0">
              <a:latin typeface="Kristen ITC" pitchFamily="66" charset="0"/>
            </a:endParaRPr>
          </a:p>
        </p:txBody>
      </p:sp>
      <p:sp>
        <p:nvSpPr>
          <p:cNvPr id="14" name="Freccia in giù 13"/>
          <p:cNvSpPr/>
          <p:nvPr/>
        </p:nvSpPr>
        <p:spPr>
          <a:xfrm>
            <a:off x="6372200" y="177281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arrotondato 14"/>
          <p:cNvSpPr/>
          <p:nvPr/>
        </p:nvSpPr>
        <p:spPr>
          <a:xfrm>
            <a:off x="4211960" y="2060848"/>
            <a:ext cx="4536504" cy="2160240"/>
          </a:xfrm>
          <a:prstGeom prst="round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t>È un laico che ha dedicato tutta la sua esistenza allo studio della Bibbia. Arrivato all’età  di 40 anni ha ricevuto, attraverso l’imposizione delle mani, lo stesso Spirito di Mosè. Da quel momento, è diventato membro dell’istituzione giudaica giudicante. Le sue sentenze hanno lo stesso valore della parola di Dio. Ha un grande prestigio nella società giudaica. Svolge la sua attività nelle sinagoga.</a:t>
            </a:r>
            <a:endParaRPr lang="it-IT" sz="1600" dirty="0"/>
          </a:p>
        </p:txBody>
      </p:sp>
      <p:sp>
        <p:nvSpPr>
          <p:cNvPr id="16" name="Rettangolo arrotondato 15"/>
          <p:cNvSpPr/>
          <p:nvPr/>
        </p:nvSpPr>
        <p:spPr>
          <a:xfrm>
            <a:off x="755576" y="6309320"/>
            <a:ext cx="2808312"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sz="1600" dirty="0" smtClean="0">
                <a:latin typeface="Kristen ITC" pitchFamily="66" charset="0"/>
                <a:hlinkClick r:id="" action="ppaction://hlinkshowjump?jump=nextslide"/>
              </a:rPr>
              <a:t>Perché interroga Gesù?</a:t>
            </a:r>
            <a:endParaRPr lang="it-IT" sz="1600" dirty="0">
              <a:latin typeface="Kristen ITC" pitchFamily="66" charset="0"/>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nodeType="clickEffect">
                                  <p:stCondLst>
                                    <p:cond delay="0"/>
                                  </p:stCondLst>
                                  <p:iterate type="lt">
                                    <p:tmPct val="50000"/>
                                  </p:iterate>
                                  <p:childTnLst>
                                    <p:set>
                                      <p:cBhvr>
                                        <p:cTn id="14" dur="1" fill="hold">
                                          <p:stCondLst>
                                            <p:cond delay="0"/>
                                          </p:stCondLst>
                                        </p:cTn>
                                        <p:tgtEl>
                                          <p:spTgt spid="4"/>
                                        </p:tgtEl>
                                        <p:attrNameLst>
                                          <p:attrName>style.visibility</p:attrName>
                                        </p:attrNameLst>
                                      </p:cBhvr>
                                      <p:to>
                                        <p:strVal val="visible"/>
                                      </p:to>
                                    </p:set>
                                    <p:set>
                                      <p:cBhvr>
                                        <p:cTn id="15" dur="455" fill="hold">
                                          <p:stCondLst>
                                            <p:cond delay="0"/>
                                          </p:stCondLst>
                                        </p:cTn>
                                        <p:tgtEl>
                                          <p:spTgt spid="4"/>
                                        </p:tgtEl>
                                        <p:attrNameLst>
                                          <p:attrName>style.rotation</p:attrName>
                                        </p:attrNameLst>
                                      </p:cBhvr>
                                      <p:to>
                                        <p:strVal val="-45.0"/>
                                      </p:to>
                                    </p:set>
                                    <p:anim calcmode="lin" valueType="num">
                                      <p:cBhvr>
                                        <p:cTn id="16"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8" presetClass="entr" presetSubtype="0" accel="50000" fill="hold" grpId="0" nodeType="clickEffect">
                                  <p:stCondLst>
                                    <p:cond delay="0"/>
                                  </p:stCondLst>
                                  <p:iterate type="lt">
                                    <p:tmPct val="50000"/>
                                  </p:iterate>
                                  <p:childTnLst>
                                    <p:set>
                                      <p:cBhvr>
                                        <p:cTn id="23" dur="1" fill="hold">
                                          <p:stCondLst>
                                            <p:cond delay="0"/>
                                          </p:stCondLst>
                                        </p:cTn>
                                        <p:tgtEl>
                                          <p:spTgt spid="11"/>
                                        </p:tgtEl>
                                        <p:attrNameLst>
                                          <p:attrName>style.visibility</p:attrName>
                                        </p:attrNameLst>
                                      </p:cBhvr>
                                      <p:to>
                                        <p:strVal val="visible"/>
                                      </p:to>
                                    </p:set>
                                    <p:set>
                                      <p:cBhvr>
                                        <p:cTn id="24" dur="228" fill="hold">
                                          <p:stCondLst>
                                            <p:cond delay="0"/>
                                          </p:stCondLst>
                                        </p:cTn>
                                        <p:tgtEl>
                                          <p:spTgt spid="11"/>
                                        </p:tgtEl>
                                        <p:attrNameLst>
                                          <p:attrName>style.rotation</p:attrName>
                                        </p:attrNameLst>
                                      </p:cBhvr>
                                      <p:to>
                                        <p:strVal val="-45.0"/>
                                      </p:to>
                                    </p:set>
                                    <p:anim calcmode="lin" valueType="num">
                                      <p:cBhvr>
                                        <p:cTn id="25" dur="228" fill="hold">
                                          <p:stCondLst>
                                            <p:cond delay="228"/>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26" dur="228"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27" dur="78" decel="50000" autoRev="1" fill="hold">
                                          <p:stCondLst>
                                            <p:cond delay="228"/>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28" dur="68" fill="hold">
                                          <p:stCondLst>
                                            <p:cond delay="432"/>
                                          </p:stCondLst>
                                        </p:cTn>
                                        <p:tgtEl>
                                          <p:spTgt spid="11"/>
                                        </p:tgtEl>
                                        <p:attrNameLst>
                                          <p:attrName>ppt_y</p:attrName>
                                        </p:attrNameLst>
                                      </p:cBhvr>
                                      <p:tavLst>
                                        <p:tav tm="0">
                                          <p:val>
                                            <p:strVal val="#ppt_y-(0.354*#ppt_w-0.172*#ppt_h)"/>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80">
                                          <p:stCondLst>
                                            <p:cond delay="0"/>
                                          </p:stCondLst>
                                        </p:cTn>
                                        <p:tgtEl>
                                          <p:spTgt spid="8"/>
                                        </p:tgtEl>
                                      </p:cBhvr>
                                    </p:animEffect>
                                    <p:anim calcmode="lin" valueType="num">
                                      <p:cBhvr>
                                        <p:cTn id="3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3" dur="26">
                                          <p:stCondLst>
                                            <p:cond delay="650"/>
                                          </p:stCondLst>
                                        </p:cTn>
                                        <p:tgtEl>
                                          <p:spTgt spid="8"/>
                                        </p:tgtEl>
                                      </p:cBhvr>
                                      <p:to x="100000" y="60000"/>
                                    </p:animScale>
                                    <p:animScale>
                                      <p:cBhvr>
                                        <p:cTn id="44" dur="166" decel="50000">
                                          <p:stCondLst>
                                            <p:cond delay="676"/>
                                          </p:stCondLst>
                                        </p:cTn>
                                        <p:tgtEl>
                                          <p:spTgt spid="8"/>
                                        </p:tgtEl>
                                      </p:cBhvr>
                                      <p:to x="100000" y="100000"/>
                                    </p:animScale>
                                    <p:animScale>
                                      <p:cBhvr>
                                        <p:cTn id="45" dur="26">
                                          <p:stCondLst>
                                            <p:cond delay="1312"/>
                                          </p:stCondLst>
                                        </p:cTn>
                                        <p:tgtEl>
                                          <p:spTgt spid="8"/>
                                        </p:tgtEl>
                                      </p:cBhvr>
                                      <p:to x="100000" y="80000"/>
                                    </p:animScale>
                                    <p:animScale>
                                      <p:cBhvr>
                                        <p:cTn id="46" dur="166" decel="50000">
                                          <p:stCondLst>
                                            <p:cond delay="1338"/>
                                          </p:stCondLst>
                                        </p:cTn>
                                        <p:tgtEl>
                                          <p:spTgt spid="8"/>
                                        </p:tgtEl>
                                      </p:cBhvr>
                                      <p:to x="100000" y="100000"/>
                                    </p:animScale>
                                    <p:animScale>
                                      <p:cBhvr>
                                        <p:cTn id="47" dur="26">
                                          <p:stCondLst>
                                            <p:cond delay="1642"/>
                                          </p:stCondLst>
                                        </p:cTn>
                                        <p:tgtEl>
                                          <p:spTgt spid="8"/>
                                        </p:tgtEl>
                                      </p:cBhvr>
                                      <p:to x="100000" y="90000"/>
                                    </p:animScale>
                                    <p:animScale>
                                      <p:cBhvr>
                                        <p:cTn id="48" dur="166" decel="50000">
                                          <p:stCondLst>
                                            <p:cond delay="1668"/>
                                          </p:stCondLst>
                                        </p:cTn>
                                        <p:tgtEl>
                                          <p:spTgt spid="8"/>
                                        </p:tgtEl>
                                      </p:cBhvr>
                                      <p:to x="100000" y="100000"/>
                                    </p:animScale>
                                    <p:animScale>
                                      <p:cBhvr>
                                        <p:cTn id="49" dur="26">
                                          <p:stCondLst>
                                            <p:cond delay="1808"/>
                                          </p:stCondLst>
                                        </p:cTn>
                                        <p:tgtEl>
                                          <p:spTgt spid="8"/>
                                        </p:tgtEl>
                                      </p:cBhvr>
                                      <p:to x="100000" y="95000"/>
                                    </p:animScale>
                                    <p:animScale>
                                      <p:cBhvr>
                                        <p:cTn id="50" dur="166" decel="50000">
                                          <p:stCondLst>
                                            <p:cond delay="1834"/>
                                          </p:stCondLst>
                                        </p:cTn>
                                        <p:tgtEl>
                                          <p:spTgt spid="8"/>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800" decel="100000"/>
                                        <p:tgtEl>
                                          <p:spTgt spid="15"/>
                                        </p:tgtEl>
                                      </p:cBhvr>
                                    </p:animEffect>
                                    <p:anim calcmode="lin" valueType="num">
                                      <p:cBhvr>
                                        <p:cTn id="56" dur="800" decel="100000" fill="hold"/>
                                        <p:tgtEl>
                                          <p:spTgt spid="15"/>
                                        </p:tgtEl>
                                        <p:attrNameLst>
                                          <p:attrName>style.rotation</p:attrName>
                                        </p:attrNameLst>
                                      </p:cBhvr>
                                      <p:tavLst>
                                        <p:tav tm="0">
                                          <p:val>
                                            <p:fltVal val="-90"/>
                                          </p:val>
                                        </p:tav>
                                        <p:tav tm="100000">
                                          <p:val>
                                            <p:fltVal val="0"/>
                                          </p:val>
                                        </p:tav>
                                      </p:tavLst>
                                    </p:anim>
                                    <p:anim calcmode="lin" valueType="num">
                                      <p:cBhvr>
                                        <p:cTn id="57" dur="800" decel="100000" fill="hold"/>
                                        <p:tgtEl>
                                          <p:spTgt spid="15"/>
                                        </p:tgtEl>
                                        <p:attrNameLst>
                                          <p:attrName>ppt_x</p:attrName>
                                        </p:attrNameLst>
                                      </p:cBhvr>
                                      <p:tavLst>
                                        <p:tav tm="0">
                                          <p:val>
                                            <p:strVal val="#ppt_x+0.4"/>
                                          </p:val>
                                        </p:tav>
                                        <p:tav tm="100000">
                                          <p:val>
                                            <p:strVal val="#ppt_x-0.05"/>
                                          </p:val>
                                        </p:tav>
                                      </p:tavLst>
                                    </p:anim>
                                    <p:anim calcmode="lin" valueType="num">
                                      <p:cBhvr>
                                        <p:cTn id="58" dur="800" decel="100000" fill="hold"/>
                                        <p:tgtEl>
                                          <p:spTgt spid="15"/>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animEffect transition="in" filter="wipe(down)">
                                      <p:cBhvr>
                                        <p:cTn id="65" dur="580">
                                          <p:stCondLst>
                                            <p:cond delay="0"/>
                                          </p:stCondLst>
                                        </p:cTn>
                                        <p:tgtEl>
                                          <p:spTgt spid="12"/>
                                        </p:tgtEl>
                                      </p:cBhvr>
                                    </p:animEffect>
                                    <p:anim calcmode="lin" valueType="num">
                                      <p:cBhvr>
                                        <p:cTn id="6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1" dur="26">
                                          <p:stCondLst>
                                            <p:cond delay="650"/>
                                          </p:stCondLst>
                                        </p:cTn>
                                        <p:tgtEl>
                                          <p:spTgt spid="12"/>
                                        </p:tgtEl>
                                      </p:cBhvr>
                                      <p:to x="100000" y="60000"/>
                                    </p:animScale>
                                    <p:animScale>
                                      <p:cBhvr>
                                        <p:cTn id="72" dur="166" decel="50000">
                                          <p:stCondLst>
                                            <p:cond delay="676"/>
                                          </p:stCondLst>
                                        </p:cTn>
                                        <p:tgtEl>
                                          <p:spTgt spid="12"/>
                                        </p:tgtEl>
                                      </p:cBhvr>
                                      <p:to x="100000" y="100000"/>
                                    </p:animScale>
                                    <p:animScale>
                                      <p:cBhvr>
                                        <p:cTn id="73" dur="26">
                                          <p:stCondLst>
                                            <p:cond delay="1312"/>
                                          </p:stCondLst>
                                        </p:cTn>
                                        <p:tgtEl>
                                          <p:spTgt spid="12"/>
                                        </p:tgtEl>
                                      </p:cBhvr>
                                      <p:to x="100000" y="80000"/>
                                    </p:animScale>
                                    <p:animScale>
                                      <p:cBhvr>
                                        <p:cTn id="74" dur="166" decel="50000">
                                          <p:stCondLst>
                                            <p:cond delay="1338"/>
                                          </p:stCondLst>
                                        </p:cTn>
                                        <p:tgtEl>
                                          <p:spTgt spid="12"/>
                                        </p:tgtEl>
                                      </p:cBhvr>
                                      <p:to x="100000" y="100000"/>
                                    </p:animScale>
                                    <p:animScale>
                                      <p:cBhvr>
                                        <p:cTn id="75" dur="26">
                                          <p:stCondLst>
                                            <p:cond delay="1642"/>
                                          </p:stCondLst>
                                        </p:cTn>
                                        <p:tgtEl>
                                          <p:spTgt spid="12"/>
                                        </p:tgtEl>
                                      </p:cBhvr>
                                      <p:to x="100000" y="90000"/>
                                    </p:animScale>
                                    <p:animScale>
                                      <p:cBhvr>
                                        <p:cTn id="76" dur="166" decel="50000">
                                          <p:stCondLst>
                                            <p:cond delay="1668"/>
                                          </p:stCondLst>
                                        </p:cTn>
                                        <p:tgtEl>
                                          <p:spTgt spid="12"/>
                                        </p:tgtEl>
                                      </p:cBhvr>
                                      <p:to x="100000" y="100000"/>
                                    </p:animScale>
                                    <p:animScale>
                                      <p:cBhvr>
                                        <p:cTn id="77" dur="26">
                                          <p:stCondLst>
                                            <p:cond delay="1808"/>
                                          </p:stCondLst>
                                        </p:cTn>
                                        <p:tgtEl>
                                          <p:spTgt spid="12"/>
                                        </p:tgtEl>
                                      </p:cBhvr>
                                      <p:to x="100000" y="95000"/>
                                    </p:animScale>
                                    <p:animScale>
                                      <p:cBhvr>
                                        <p:cTn id="78" dur="166" decel="50000">
                                          <p:stCondLst>
                                            <p:cond delay="1834"/>
                                          </p:stCondLst>
                                        </p:cTn>
                                        <p:tgtEl>
                                          <p:spTgt spid="12"/>
                                        </p:tgtEl>
                                      </p:cBhvr>
                                      <p:to x="100000" y="100000"/>
                                    </p:animScale>
                                  </p:childTnLst>
                                </p:cTn>
                              </p:par>
                            </p:childTnLst>
                          </p:cTn>
                        </p:par>
                      </p:childTnLst>
                    </p:cTn>
                  </p:par>
                  <p:par>
                    <p:cTn id="79" fill="hold">
                      <p:stCondLst>
                        <p:cond delay="indefinite"/>
                      </p:stCondLst>
                      <p:childTnLst>
                        <p:par>
                          <p:cTn id="80" fill="hold">
                            <p:stCondLst>
                              <p:cond delay="0"/>
                            </p:stCondLst>
                            <p:childTnLst>
                              <p:par>
                                <p:cTn id="81" presetID="29"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p:cTn id="83" dur="1000" fill="hold"/>
                                        <p:tgtEl>
                                          <p:spTgt spid="13"/>
                                        </p:tgtEl>
                                        <p:attrNameLst>
                                          <p:attrName>ppt_x</p:attrName>
                                        </p:attrNameLst>
                                      </p:cBhvr>
                                      <p:tavLst>
                                        <p:tav tm="0">
                                          <p:val>
                                            <p:strVal val="#ppt_x-.2"/>
                                          </p:val>
                                        </p:tav>
                                        <p:tav tm="100000">
                                          <p:val>
                                            <p:strVal val="#ppt_x"/>
                                          </p:val>
                                        </p:tav>
                                      </p:tavLst>
                                    </p:anim>
                                    <p:anim calcmode="lin" valueType="num">
                                      <p:cBhvr>
                                        <p:cTn id="84"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85" dur="1000"/>
                                        <p:tgtEl>
                                          <p:spTgt spid="13"/>
                                        </p:tgtEl>
                                      </p:cBhvr>
                                    </p:animEffect>
                                  </p:childTnLst>
                                </p:cTn>
                              </p:par>
                            </p:childTnLst>
                          </p:cTn>
                        </p:par>
                      </p:childTnLst>
                    </p:cTn>
                  </p:par>
                  <p:par>
                    <p:cTn id="86" fill="hold">
                      <p:stCondLst>
                        <p:cond delay="indefinite"/>
                      </p:stCondLst>
                      <p:childTnLst>
                        <p:par>
                          <p:cTn id="87" fill="hold">
                            <p:stCondLst>
                              <p:cond delay="0"/>
                            </p:stCondLst>
                            <p:childTnLst>
                              <p:par>
                                <p:cTn id="88" presetID="31" presetClass="entr" presetSubtype="0" fill="hold" grpId="0" nodeType="clickEffect">
                                  <p:stCondLst>
                                    <p:cond delay="0"/>
                                  </p:stCondLst>
                                  <p:iterate type="lt">
                                    <p:tmPct val="5000"/>
                                  </p:iterate>
                                  <p:childTnLst>
                                    <p:set>
                                      <p:cBhvr>
                                        <p:cTn id="89" dur="1" fill="hold">
                                          <p:stCondLst>
                                            <p:cond delay="0"/>
                                          </p:stCondLst>
                                        </p:cTn>
                                        <p:tgtEl>
                                          <p:spTgt spid="16"/>
                                        </p:tgtEl>
                                        <p:attrNameLst>
                                          <p:attrName>style.visibility</p:attrName>
                                        </p:attrNameLst>
                                      </p:cBhvr>
                                      <p:to>
                                        <p:strVal val="visible"/>
                                      </p:to>
                                    </p:set>
                                    <p:anim calcmode="lin" valueType="num">
                                      <p:cBhvr>
                                        <p:cTn id="90" dur="1000" fill="hold"/>
                                        <p:tgtEl>
                                          <p:spTgt spid="16"/>
                                        </p:tgtEl>
                                        <p:attrNameLst>
                                          <p:attrName>ppt_w</p:attrName>
                                        </p:attrNameLst>
                                      </p:cBhvr>
                                      <p:tavLst>
                                        <p:tav tm="0">
                                          <p:val>
                                            <p:fltVal val="0"/>
                                          </p:val>
                                        </p:tav>
                                        <p:tav tm="100000">
                                          <p:val>
                                            <p:strVal val="#ppt_w"/>
                                          </p:val>
                                        </p:tav>
                                      </p:tavLst>
                                    </p:anim>
                                    <p:anim calcmode="lin" valueType="num">
                                      <p:cBhvr>
                                        <p:cTn id="91" dur="1000" fill="hold"/>
                                        <p:tgtEl>
                                          <p:spTgt spid="16"/>
                                        </p:tgtEl>
                                        <p:attrNameLst>
                                          <p:attrName>ppt_h</p:attrName>
                                        </p:attrNameLst>
                                      </p:cBhvr>
                                      <p:tavLst>
                                        <p:tav tm="0">
                                          <p:val>
                                            <p:fltVal val="0"/>
                                          </p:val>
                                        </p:tav>
                                        <p:tav tm="100000">
                                          <p:val>
                                            <p:strVal val="#ppt_h"/>
                                          </p:val>
                                        </p:tav>
                                      </p:tavLst>
                                    </p:anim>
                                    <p:anim calcmode="lin" valueType="num">
                                      <p:cBhvr>
                                        <p:cTn id="92" dur="1000" fill="hold"/>
                                        <p:tgtEl>
                                          <p:spTgt spid="16"/>
                                        </p:tgtEl>
                                        <p:attrNameLst>
                                          <p:attrName>style.rotation</p:attrName>
                                        </p:attrNameLst>
                                      </p:cBhvr>
                                      <p:tavLst>
                                        <p:tav tm="0">
                                          <p:val>
                                            <p:fltVal val="90"/>
                                          </p:val>
                                        </p:tav>
                                        <p:tav tm="100000">
                                          <p:val>
                                            <p:fltVal val="0"/>
                                          </p:val>
                                        </p:tav>
                                      </p:tavLst>
                                    </p:anim>
                                    <p:animEffect transition="in" filter="fade">
                                      <p:cBhvr>
                                        <p:cTn id="9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1" grpId="0" animBg="1"/>
      <p:bldP spid="12" grpId="0" animBg="1"/>
      <p:bldP spid="13"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sz="quarter" idx="1"/>
          </p:nvPr>
        </p:nvSpPr>
        <p:spPr>
          <a:xfrm>
            <a:off x="683568" y="908720"/>
            <a:ext cx="7772400" cy="496855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pPr algn="just">
              <a:buNone/>
            </a:pPr>
            <a:r>
              <a:rPr lang="it-IT" dirty="0" smtClean="0">
                <a:latin typeface="Comic Sans MS" pitchFamily="66" charset="0"/>
              </a:rPr>
              <a:t>I dottori della legge appartengono al gruppo dei farisei e stanno sempre allerta, sono sempre vigilanti, per denunciare tutti coloro che diffondono idee religiose che loro ritengono false, e denunciare tutte le trasgressioni alla legge, in particolare quelle dei primi tre comandamenti, che nella società giudaica del tempo di Gesù, erano considerate reati gravissimi da punire con la morte. Egli perciò,  vuole indurre Gesù ad esprimere opinioni che possano essere condannate dalla legge ebraica ed avere così il pretesto per  arrestarlo e condannarlo a morte.</a:t>
            </a:r>
          </a:p>
          <a:p>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0"/>
            <a:ext cx="7772400" cy="706090"/>
          </a:xfrm>
        </p:spPr>
        <p:txBody>
          <a:bodyPr>
            <a:normAutofit fontScale="90000"/>
          </a:bodyPr>
          <a:lstStyle/>
          <a:p>
            <a:r>
              <a:rPr lang="it-IT" dirty="0" smtClean="0"/>
              <a:t>Che cosa pensa Gesù?</a:t>
            </a:r>
            <a:endParaRPr lang="it-IT" dirty="0"/>
          </a:p>
        </p:txBody>
      </p:sp>
      <p:sp>
        <p:nvSpPr>
          <p:cNvPr id="3" name="Segnaposto contenuto 2"/>
          <p:cNvSpPr>
            <a:spLocks noGrp="1"/>
          </p:cNvSpPr>
          <p:nvPr>
            <p:ph sz="quarter" idx="1"/>
          </p:nvPr>
        </p:nvSpPr>
        <p:spPr>
          <a:xfrm>
            <a:off x="0" y="620688"/>
            <a:ext cx="9144000" cy="6048672"/>
          </a:xfrm>
        </p:spPr>
        <p:txBody>
          <a:bodyPr>
            <a:noAutofit/>
          </a:bodyPr>
          <a:lstStyle/>
          <a:p>
            <a:r>
              <a:rPr lang="it-IT" sz="1800" dirty="0" smtClean="0"/>
              <a:t>Gesù afferma che Dio è molto diverso da come se lo immaginano i dottori della legge: secondo lui Dio non agisce come un re che in modo distaccato comunica ai suoi sudditi le sue leggi attraverso i suoi intermediari (scribi e sacerdoti) e che poi invia il messia per punire i trasgressori e premiare gli osservanti. </a:t>
            </a:r>
          </a:p>
          <a:p>
            <a:r>
              <a:rPr lang="it-IT" sz="1800" dirty="0" smtClean="0"/>
              <a:t>Dio è invece amore gratuito (fa piovere sui buoni e sui cattivi).</a:t>
            </a:r>
          </a:p>
          <a:p>
            <a:r>
              <a:rPr lang="it-IT" sz="1800" dirty="0" smtClean="0"/>
              <a:t>Dio inoltre non è distaccato e lontano, ma interessato e vicino all’uomo; non ha bisogno di intermediari ma è addirittura interiore.  </a:t>
            </a:r>
          </a:p>
          <a:p>
            <a:r>
              <a:rPr lang="it-IT" sz="1800" dirty="0" smtClean="0"/>
              <a:t>Il suo messia non è un potente giustiziere, ma un umile servo. </a:t>
            </a:r>
          </a:p>
          <a:p>
            <a:r>
              <a:rPr lang="it-IT" sz="1800" dirty="0" smtClean="0"/>
              <a:t>Egli non chiede amore e sacrificio per se stesso da parte dell’uomo, ma dona se stesso gratuitamente, il suo spirito, a prescindere da ogni merito umano. </a:t>
            </a:r>
          </a:p>
          <a:p>
            <a:r>
              <a:rPr lang="it-IT" sz="1800" dirty="0" smtClean="0"/>
              <a:t>Non chiede ubbidienza ai suoi dettami, ma sequela, ossia accoglienza ed imitazione dell’amore donato. </a:t>
            </a:r>
          </a:p>
          <a:p>
            <a:r>
              <a:rPr lang="it-IT" sz="1800" dirty="0" smtClean="0"/>
              <a:t>Dio non governa gli uomini emanando leggi che questi devono osservare, ma comunicando loro la sua stessa capacità d'amore.  Non vuole che l’uomo rimanga un infantile servo, ma divenga un figlio collaboratore, maturo, creativo e responsabile. </a:t>
            </a:r>
          </a:p>
          <a:p>
            <a:r>
              <a:rPr lang="it-IT" sz="1800" dirty="0" smtClean="0"/>
              <a:t>Dio non esclude nessuno, anzi predilige quelli che la legge ebraica emargina e considera inferiori (le donne) o impuri (malati, pubblicani, pagani). Per tutti questi motivi Gesù contesta il ruolo dei dottori della legge e dei sacerdoti, trasgredisce le leggi che i giudei del suo tempo consideravano assolute come la legge sul sabato e la legge di purità, considera i sacerdoti dei briganti che si arricchiscono alle spalle dei poveri; considera inutili i sacrifici che si celebravano nel tempio.</a:t>
            </a:r>
            <a:endParaRPr lang="it-IT"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9" presetClass="entr" presetSubtype="0" accel="10000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800" decel="100000"/>
                                        <p:tgtEl>
                                          <p:spTgt spid="3">
                                            <p:txEl>
                                              <p:pRg st="3" end="3"/>
                                            </p:txEl>
                                          </p:spTgt>
                                        </p:tgtEl>
                                      </p:cBhvr>
                                    </p:animEffect>
                                    <p:anim calcmode="lin" valueType="num">
                                      <p:cBhvr>
                                        <p:cTn id="33"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Scale>
                                      <p:cBhvr>
                                        <p:cTn id="42"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4" end="4"/>
                                            </p:txEl>
                                          </p:spTgt>
                                        </p:tgtEl>
                                        <p:attrNameLst>
                                          <p:attrName>ppt_x</p:attrName>
                                          <p:attrName>ppt_y</p:attrName>
                                        </p:attrNameLst>
                                      </p:cBhvr>
                                    </p:animMotion>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wipe(down)">
                                      <p:cBhvr>
                                        <p:cTn id="55" dur="580">
                                          <p:stCondLst>
                                            <p:cond delay="0"/>
                                          </p:stCondLst>
                                        </p:cTn>
                                        <p:tgtEl>
                                          <p:spTgt spid="3">
                                            <p:txEl>
                                              <p:pRg st="6" end="6"/>
                                            </p:txEl>
                                          </p:spTgt>
                                        </p:tgtEl>
                                      </p:cBhvr>
                                    </p:animEffect>
                                    <p:anim calcmode="lin" valueType="num">
                                      <p:cBhvr>
                                        <p:cTn id="5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6" end="6"/>
                                            </p:txEl>
                                          </p:spTgt>
                                        </p:tgtEl>
                                      </p:cBhvr>
                                      <p:to x="100000" y="60000"/>
                                    </p:animScale>
                                    <p:animScale>
                                      <p:cBhvr>
                                        <p:cTn id="62" dur="166" decel="50000">
                                          <p:stCondLst>
                                            <p:cond delay="676"/>
                                          </p:stCondLst>
                                        </p:cTn>
                                        <p:tgtEl>
                                          <p:spTgt spid="3">
                                            <p:txEl>
                                              <p:pRg st="6" end="6"/>
                                            </p:txEl>
                                          </p:spTgt>
                                        </p:tgtEl>
                                      </p:cBhvr>
                                      <p:to x="100000" y="100000"/>
                                    </p:animScale>
                                    <p:animScale>
                                      <p:cBhvr>
                                        <p:cTn id="63" dur="26">
                                          <p:stCondLst>
                                            <p:cond delay="1312"/>
                                          </p:stCondLst>
                                        </p:cTn>
                                        <p:tgtEl>
                                          <p:spTgt spid="3">
                                            <p:txEl>
                                              <p:pRg st="6" end="6"/>
                                            </p:txEl>
                                          </p:spTgt>
                                        </p:tgtEl>
                                      </p:cBhvr>
                                      <p:to x="100000" y="80000"/>
                                    </p:animScale>
                                    <p:animScale>
                                      <p:cBhvr>
                                        <p:cTn id="64" dur="166" decel="50000">
                                          <p:stCondLst>
                                            <p:cond delay="1338"/>
                                          </p:stCondLst>
                                        </p:cTn>
                                        <p:tgtEl>
                                          <p:spTgt spid="3">
                                            <p:txEl>
                                              <p:pRg st="6" end="6"/>
                                            </p:txEl>
                                          </p:spTgt>
                                        </p:tgtEl>
                                      </p:cBhvr>
                                      <p:to x="100000" y="100000"/>
                                    </p:animScale>
                                    <p:animScale>
                                      <p:cBhvr>
                                        <p:cTn id="65" dur="26">
                                          <p:stCondLst>
                                            <p:cond delay="1642"/>
                                          </p:stCondLst>
                                        </p:cTn>
                                        <p:tgtEl>
                                          <p:spTgt spid="3">
                                            <p:txEl>
                                              <p:pRg st="6" end="6"/>
                                            </p:txEl>
                                          </p:spTgt>
                                        </p:tgtEl>
                                      </p:cBhvr>
                                      <p:to x="100000" y="90000"/>
                                    </p:animScale>
                                    <p:animScale>
                                      <p:cBhvr>
                                        <p:cTn id="66" dur="166" decel="50000">
                                          <p:stCondLst>
                                            <p:cond delay="1668"/>
                                          </p:stCondLst>
                                        </p:cTn>
                                        <p:tgtEl>
                                          <p:spTgt spid="3">
                                            <p:txEl>
                                              <p:pRg st="6" end="6"/>
                                            </p:txEl>
                                          </p:spTgt>
                                        </p:tgtEl>
                                      </p:cBhvr>
                                      <p:to x="100000" y="100000"/>
                                    </p:animScale>
                                    <p:animScale>
                                      <p:cBhvr>
                                        <p:cTn id="67" dur="26">
                                          <p:stCondLst>
                                            <p:cond delay="1808"/>
                                          </p:stCondLst>
                                        </p:cTn>
                                        <p:tgtEl>
                                          <p:spTgt spid="3">
                                            <p:txEl>
                                              <p:pRg st="6" end="6"/>
                                            </p:txEl>
                                          </p:spTgt>
                                        </p:tgtEl>
                                      </p:cBhvr>
                                      <p:to x="100000" y="95000"/>
                                    </p:animScale>
                                    <p:animScale>
                                      <p:cBhvr>
                                        <p:cTn id="68" dur="166" decel="50000">
                                          <p:stCondLst>
                                            <p:cond delay="1834"/>
                                          </p:stCondLst>
                                        </p:cTn>
                                        <p:tgtEl>
                                          <p:spTgt spid="3">
                                            <p:txEl>
                                              <p:pRg st="6" end="6"/>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39" presetClass="entr" presetSubtype="0" accel="100000" fill="hold" nodeType="click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anim calcmode="lin" valueType="num">
                                      <p:cBhvr>
                                        <p:cTn id="73"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4"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5"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634082"/>
          </a:xfrm>
        </p:spPr>
        <p:txBody>
          <a:bodyPr>
            <a:normAutofit fontScale="90000"/>
          </a:bodyPr>
          <a:lstStyle/>
          <a:p>
            <a:r>
              <a:rPr lang="it-IT" dirty="0" smtClean="0"/>
              <a:t>Chi sono i protagonisti della parabola?</a:t>
            </a:r>
            <a:endParaRPr lang="it-IT" dirty="0"/>
          </a:p>
        </p:txBody>
      </p:sp>
      <p:pic>
        <p:nvPicPr>
          <p:cNvPr id="4" name="Immagine 3" descr="sommo-sacerdote.jpg"/>
          <p:cNvPicPr>
            <a:picLocks noChangeAspect="1"/>
          </p:cNvPicPr>
          <p:nvPr/>
        </p:nvPicPr>
        <p:blipFill>
          <a:blip r:embed="rId2" cstate="print"/>
          <a:stretch>
            <a:fillRect/>
          </a:stretch>
        </p:blipFill>
        <p:spPr>
          <a:xfrm>
            <a:off x="323528" y="836712"/>
            <a:ext cx="4812815" cy="5523706"/>
          </a:xfrm>
          <a:prstGeom prst="rect">
            <a:avLst/>
          </a:prstGeom>
        </p:spPr>
      </p:pic>
      <p:sp>
        <p:nvSpPr>
          <p:cNvPr id="5" name="CasellaDiTesto 4"/>
          <p:cNvSpPr txBox="1"/>
          <p:nvPr/>
        </p:nvSpPr>
        <p:spPr>
          <a:xfrm>
            <a:off x="5292080" y="764704"/>
            <a:ext cx="3672408" cy="5940088"/>
          </a:xfrm>
          <a:prstGeom prst="rect">
            <a:avLst/>
          </a:prstGeom>
          <a:noFill/>
        </p:spPr>
        <p:txBody>
          <a:bodyPr wrap="square" rtlCol="0">
            <a:spAutoFit/>
          </a:bodyPr>
          <a:lstStyle/>
          <a:p>
            <a:pPr>
              <a:lnSpc>
                <a:spcPts val="2400"/>
              </a:lnSpc>
            </a:pPr>
            <a:r>
              <a:rPr lang="it-IT" sz="2400" dirty="0" smtClean="0"/>
              <a:t>Il sacerdote ebraico </a:t>
            </a:r>
          </a:p>
          <a:p>
            <a:pPr>
              <a:lnSpc>
                <a:spcPts val="2400"/>
              </a:lnSpc>
            </a:pPr>
            <a:r>
              <a:rPr lang="it-IT" sz="2400" dirty="0" smtClean="0"/>
              <a:t>appartiene alla classe</a:t>
            </a:r>
          </a:p>
          <a:p>
            <a:pPr>
              <a:lnSpc>
                <a:spcPts val="2400"/>
              </a:lnSpc>
            </a:pPr>
            <a:r>
              <a:rPr lang="it-IT" sz="2400" dirty="0" smtClean="0"/>
              <a:t>aristocratica di</a:t>
            </a:r>
          </a:p>
          <a:p>
            <a:pPr>
              <a:lnSpc>
                <a:spcPts val="2400"/>
              </a:lnSpc>
            </a:pPr>
            <a:r>
              <a:rPr lang="it-IT" sz="2400" dirty="0" smtClean="0"/>
              <a:t>Israele (i sadducei). </a:t>
            </a:r>
          </a:p>
          <a:p>
            <a:pPr>
              <a:lnSpc>
                <a:spcPts val="2400"/>
              </a:lnSpc>
            </a:pPr>
            <a:r>
              <a:rPr lang="it-IT" sz="2400" dirty="0" smtClean="0"/>
              <a:t>È l’addetto al culto </a:t>
            </a:r>
          </a:p>
          <a:p>
            <a:pPr>
              <a:lnSpc>
                <a:spcPts val="2400"/>
              </a:lnSpc>
            </a:pPr>
            <a:r>
              <a:rPr lang="it-IT" sz="2400" dirty="0" smtClean="0"/>
              <a:t>sacrificale, che si può </a:t>
            </a:r>
          </a:p>
          <a:p>
            <a:pPr>
              <a:lnSpc>
                <a:spcPts val="2400"/>
              </a:lnSpc>
            </a:pPr>
            <a:r>
              <a:rPr lang="it-IT" sz="2400" dirty="0" smtClean="0"/>
              <a:t>celebrare esclusivamente </a:t>
            </a:r>
          </a:p>
          <a:p>
            <a:pPr>
              <a:lnSpc>
                <a:spcPts val="2400"/>
              </a:lnSpc>
            </a:pPr>
            <a:r>
              <a:rPr lang="it-IT" sz="2400" dirty="0" smtClean="0"/>
              <a:t>nel  </a:t>
            </a:r>
            <a:r>
              <a:rPr lang="it-IT" sz="2400" dirty="0" smtClean="0">
                <a:hlinkClick r:id="rId3"/>
              </a:rPr>
              <a:t>Tempio di Gerusalemme</a:t>
            </a:r>
            <a:r>
              <a:rPr lang="it-IT" sz="2400" dirty="0" smtClean="0"/>
              <a:t>. </a:t>
            </a:r>
          </a:p>
          <a:p>
            <a:pPr>
              <a:lnSpc>
                <a:spcPts val="2400"/>
              </a:lnSpc>
            </a:pPr>
            <a:r>
              <a:rPr lang="it-IT" sz="2400" dirty="0" smtClean="0"/>
              <a:t>Egli, per svolgere il suo </a:t>
            </a:r>
          </a:p>
          <a:p>
            <a:pPr>
              <a:lnSpc>
                <a:spcPts val="2400"/>
              </a:lnSpc>
            </a:pPr>
            <a:r>
              <a:rPr lang="it-IT" sz="2400" dirty="0" smtClean="0"/>
              <a:t>servizio religioso </a:t>
            </a:r>
          </a:p>
          <a:p>
            <a:pPr>
              <a:lnSpc>
                <a:spcPts val="2400"/>
              </a:lnSpc>
            </a:pPr>
            <a:r>
              <a:rPr lang="it-IT" sz="2400" dirty="0" smtClean="0"/>
              <a:t>nel tempio, </a:t>
            </a:r>
          </a:p>
          <a:p>
            <a:pPr>
              <a:lnSpc>
                <a:spcPts val="2400"/>
              </a:lnSpc>
            </a:pPr>
            <a:r>
              <a:rPr lang="it-IT" sz="2400" dirty="0" smtClean="0"/>
              <a:t>deve rispettare rigorosissime </a:t>
            </a:r>
          </a:p>
          <a:p>
            <a:pPr>
              <a:lnSpc>
                <a:spcPts val="2400"/>
              </a:lnSpc>
            </a:pPr>
            <a:r>
              <a:rPr lang="it-IT" sz="2400" dirty="0" smtClean="0"/>
              <a:t>regole di purità.</a:t>
            </a:r>
          </a:p>
          <a:p>
            <a:pPr>
              <a:lnSpc>
                <a:spcPts val="2400"/>
              </a:lnSpc>
            </a:pPr>
            <a:r>
              <a:rPr lang="it-IT" sz="2400" dirty="0" smtClean="0"/>
              <a:t>È aiutato dai leviti.</a:t>
            </a:r>
          </a:p>
          <a:p>
            <a:pPr>
              <a:lnSpc>
                <a:spcPts val="2400"/>
              </a:lnSpc>
            </a:pPr>
            <a:r>
              <a:rPr lang="it-IT" sz="2400" dirty="0" smtClean="0"/>
              <a:t>Il sacerdote e il levita nella parabola rappresentano coloro che si percepiscono come uomini vicini a Dio perché rispettano le regole religiose.</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Scale>
                                      <p:cBhvr>
                                        <p:cTn id="26"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
                                        </p:tgtEl>
                                        <p:attrNameLst>
                                          <p:attrName>ppt_x</p:attrName>
                                          <p:attrName>ppt_y</p:attrName>
                                        </p:attrNameLst>
                                      </p:cBhvr>
                                    </p:animMotion>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706090"/>
          </a:xfrm>
        </p:spPr>
        <p:txBody>
          <a:bodyPr>
            <a:normAutofit fontScale="90000"/>
          </a:bodyPr>
          <a:lstStyle/>
          <a:p>
            <a:r>
              <a:rPr lang="it-IT" dirty="0" smtClean="0"/>
              <a:t>Chi erano i samaritani?</a:t>
            </a:r>
            <a:endParaRPr lang="it-IT" dirty="0"/>
          </a:p>
        </p:txBody>
      </p:sp>
      <p:sp>
        <p:nvSpPr>
          <p:cNvPr id="3" name="Segnaposto contenuto 2"/>
          <p:cNvSpPr>
            <a:spLocks noGrp="1"/>
          </p:cNvSpPr>
          <p:nvPr>
            <p:ph sz="quarter" idx="1"/>
          </p:nvPr>
        </p:nvSpPr>
        <p:spPr>
          <a:xfrm>
            <a:off x="467544" y="908720"/>
            <a:ext cx="8219256" cy="5760640"/>
          </a:xfrm>
        </p:spPr>
        <p:txBody>
          <a:bodyPr>
            <a:normAutofit fontScale="92500" lnSpcReduction="20000"/>
          </a:bodyPr>
          <a:lstStyle/>
          <a:p>
            <a:r>
              <a:rPr lang="it-IT" dirty="0" smtClean="0"/>
              <a:t>La </a:t>
            </a:r>
            <a:r>
              <a:rPr lang="it-IT" dirty="0" err="1" smtClean="0"/>
              <a:t>Samaria</a:t>
            </a:r>
            <a:r>
              <a:rPr lang="it-IT" dirty="0" smtClean="0"/>
              <a:t> era la nazione eretica e i samaritani erano il popolo nemico di Israele. C’erano stati ben sette secoli di divisioni razziali che, alimentate dalla religione e dal nazionalismo erano insanabili. Circa un secolo prima di Gesù i Giudei avevano distrutto il tempio dei samaritani che per rappresaglia avevano profanato il tempio di Gerusalemme durante la festa della pasqua e dopo questo episodio era stato proibito loro l’accesso al tempio. Dire samaritano all’epoca di Gesù era l’insulto più pesante e più offensivo ed era punito con 38 frustate. Il samaritano era considerato un peccatore, un dannato massimamente impuro, perché pur essendo di antica origine ebraica aveva tradito il monoteismo ebraico per dare spazio ai culti pagani. Nella Bibbia i samaritani vengono accomunati ai filistei, il popolo nemico da sempre e nel libro del </a:t>
            </a:r>
            <a:r>
              <a:rPr lang="it-IT" dirty="0" err="1" smtClean="0"/>
              <a:t>Siracide</a:t>
            </a:r>
            <a:r>
              <a:rPr lang="it-IT" dirty="0" smtClean="0"/>
              <a:t> l’autore evita addirittura di pronunciare il termine samaritano e pur di non dire i Samaritani dice: "quel popolo stupido che abita a </a:t>
            </a:r>
            <a:r>
              <a:rPr lang="it-IT" dirty="0" err="1" smtClean="0"/>
              <a:t>Sichem</a:t>
            </a:r>
            <a:r>
              <a:rPr lang="it-IT" dirty="0" smtClean="0"/>
              <a:t>". Questo odio è evidente anche al tempo di Gesù. Gli evangelisti ci fanno comprendere in varie occasioni la grande inimicizia tra samaritani e giudei.</a:t>
            </a:r>
          </a:p>
          <a:p>
            <a:r>
              <a:rPr lang="it-IT" dirty="0" smtClean="0"/>
              <a:t>Nella parabola quindi il samaritano rappresenta chi non rispetta la legge di Dio, in particolare i primi tre comandamenti del decalogo.</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764704"/>
            <a:ext cx="8291264" cy="1210146"/>
          </a:xfrm>
        </p:spPr>
        <p:txBody>
          <a:bodyPr>
            <a:noAutofit/>
          </a:bodyPr>
          <a:lstStyle/>
          <a:p>
            <a:pPr algn="ctr"/>
            <a:r>
              <a:rPr lang="it-IT" sz="3200" dirty="0" smtClean="0"/>
              <a:t>Perché il dottore della legge è interessato alla vita eterna?</a:t>
            </a:r>
            <a:endParaRPr lang="it-IT" sz="3200" dirty="0"/>
          </a:p>
        </p:txBody>
      </p:sp>
      <p:sp>
        <p:nvSpPr>
          <p:cNvPr id="3" name="Segnaposto contenuto 2"/>
          <p:cNvSpPr>
            <a:spLocks noGrp="1"/>
          </p:cNvSpPr>
          <p:nvPr>
            <p:ph sz="quarter" idx="1"/>
          </p:nvPr>
        </p:nvSpPr>
        <p:spPr>
          <a:xfrm>
            <a:off x="539552" y="1844824"/>
            <a:ext cx="8291264" cy="4176464"/>
          </a:xfrm>
        </p:spPr>
        <p:txBody>
          <a:bodyPr>
            <a:normAutofit/>
          </a:bodyPr>
          <a:lstStyle/>
          <a:p>
            <a:r>
              <a:rPr lang="it-IT" dirty="0" smtClean="0">
                <a:latin typeface="Kristen ITC" pitchFamily="66" charset="0"/>
              </a:rPr>
              <a:t>È l’atteggiamento religioso di chi è preoccupato solo a se stesso e non si interessa dei problemi e della sofferenza degli altri: egli è concentrato sulla vita eterna, ma non vive; è concentrato sulla sua salvezza eterna e non si preoccupa minimamente della salvezza del suo prossimo che, nel presente,  vive situazioni di pericolo, di sofferenza, di ingiustizia, di schiavitù.</a:t>
            </a:r>
            <a:endParaRPr lang="it-IT" dirty="0">
              <a:latin typeface="Kristen ITC"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Scale>
                                      <p:cBhvr>
                                        <p:cTn id="13"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3">
                                            <p:txEl>
                                              <p:pRg st="0" end="0"/>
                                            </p:txEl>
                                          </p:spTgt>
                                        </p:tgtEl>
                                        <p:attrNameLst>
                                          <p:attrName>ppt_x</p:attrName>
                                          <p:attrName>ppt_y</p:attrName>
                                        </p:attrNameLst>
                                      </p:cBhvr>
                                    </p:animMotion>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1282154"/>
          </a:xfrm>
        </p:spPr>
        <p:txBody>
          <a:bodyPr>
            <a:normAutofit fontScale="90000"/>
          </a:bodyPr>
          <a:lstStyle/>
          <a:p>
            <a:r>
              <a:rPr lang="it-IT" dirty="0" smtClean="0"/>
              <a:t>Perché il dottore della legge vuole definire chi è il suo prossimo?</a:t>
            </a:r>
            <a:endParaRPr lang="it-IT" dirty="0"/>
          </a:p>
        </p:txBody>
      </p:sp>
      <p:sp>
        <p:nvSpPr>
          <p:cNvPr id="3" name="Segnaposto contenuto 2"/>
          <p:cNvSpPr>
            <a:spLocks noGrp="1"/>
          </p:cNvSpPr>
          <p:nvPr>
            <p:ph sz="quarter" idx="1"/>
          </p:nvPr>
        </p:nvSpPr>
        <p:spPr>
          <a:xfrm>
            <a:off x="914400" y="1916832"/>
            <a:ext cx="7772400" cy="4102968"/>
          </a:xfrm>
        </p:spPr>
        <p:txBody>
          <a:bodyPr>
            <a:normAutofit lnSpcReduction="10000"/>
          </a:bodyPr>
          <a:lstStyle/>
          <a:p>
            <a:r>
              <a:rPr lang="it-IT" dirty="0" smtClean="0"/>
              <a:t>All’epoca di Gesù era dibattuto il concetto di prossimo e c’erano varie scuole rabbiniche: per alcuni, i più aperti,  il prossimo era anche lo straniero residente in Israele, per altri il prossimo era chi apparteneva alla tribù, (le 12 famose tribù) e infine per la scuola più rigida e chiusa, il prossimo era solo quello che apparteneva al proprio clan familiare.</a:t>
            </a:r>
          </a:p>
          <a:p>
            <a:r>
              <a:rPr lang="it-IT" dirty="0" smtClean="0"/>
              <a:t>Per i </a:t>
            </a:r>
            <a:r>
              <a:rPr lang="it-IT" dirty="0" err="1" smtClean="0"/>
              <a:t>retribuzionisti</a:t>
            </a:r>
            <a:r>
              <a:rPr lang="it-IT" dirty="0" smtClean="0"/>
              <a:t> è importante conoscere le regole per poi chiedere le ricompense alle quali si ha </a:t>
            </a:r>
            <a:r>
              <a:rPr lang="it-IT" dirty="0" smtClean="0"/>
              <a:t>diritto, ma anche chiedere la condanna per coloro che, secondo loro, trasgrediscono.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80">
                                          <p:stCondLst>
                                            <p:cond delay="0"/>
                                          </p:stCondLst>
                                        </p:cTn>
                                        <p:tgtEl>
                                          <p:spTgt spid="3">
                                            <p:txEl>
                                              <p:pRg st="0" end="0"/>
                                            </p:txEl>
                                          </p:spTgt>
                                        </p:tgtEl>
                                      </p:cBhvr>
                                    </p:animEffect>
                                    <p:anim calcmode="lin" valueType="num">
                                      <p:cBhvr>
                                        <p:cTn id="1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0" end="0"/>
                                            </p:txEl>
                                          </p:spTgt>
                                        </p:tgtEl>
                                      </p:cBhvr>
                                      <p:to x="100000" y="60000"/>
                                    </p:animScale>
                                    <p:animScale>
                                      <p:cBhvr>
                                        <p:cTn id="20" dur="166" decel="50000">
                                          <p:stCondLst>
                                            <p:cond delay="67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Scale>
                                      <p:cBhvr>
                                        <p:cTn id="31"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3">
                                            <p:txEl>
                                              <p:pRg st="1" end="1"/>
                                            </p:txEl>
                                          </p:spTgt>
                                        </p:tgtEl>
                                        <p:attrNameLst>
                                          <p:attrName>ppt_x</p:attrName>
                                          <p:attrName>ppt_y</p:attrName>
                                        </p:attrNameLst>
                                      </p:cBhvr>
                                    </p:animMotion>
                                    <p:animEffect transition="in" filter="fade">
                                      <p:cBhvr>
                                        <p:cTn id="3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Perché il sacerdote e il levita non si fermano a soccorrere l’uomo ferito?</a:t>
            </a:r>
            <a:endParaRPr lang="it-IT" dirty="0"/>
          </a:p>
        </p:txBody>
      </p:sp>
      <p:sp>
        <p:nvSpPr>
          <p:cNvPr id="3" name="Segnaposto contenuto 2"/>
          <p:cNvSpPr>
            <a:spLocks noGrp="1"/>
          </p:cNvSpPr>
          <p:nvPr>
            <p:ph sz="quarter" idx="1"/>
          </p:nvPr>
        </p:nvSpPr>
        <p:spPr>
          <a:xfrm>
            <a:off x="755576" y="1772816"/>
            <a:ext cx="7772400" cy="4392488"/>
          </a:xfrm>
        </p:spPr>
        <p:txBody>
          <a:bodyPr>
            <a:normAutofit fontScale="92500" lnSpcReduction="20000"/>
          </a:bodyPr>
          <a:lstStyle/>
          <a:p>
            <a:r>
              <a:rPr lang="it-IT" sz="3000" dirty="0" smtClean="0"/>
              <a:t>Perché la legge religiosa li ha resi insensibili alla sofferenza degli altri e sensibili solo al rispetto della legge di purità. Se avessero toccato il sangue o un cadavere sarebbero diventati impuri e non più idonei a celebrare i sacrifici nel Tempio di Gerusalemme.</a:t>
            </a:r>
          </a:p>
          <a:p>
            <a:r>
              <a:rPr lang="it-IT" sz="3000" dirty="0" smtClean="0"/>
              <a:t>Il libro del levitico al cap. 21 dice: </a:t>
            </a:r>
            <a:r>
              <a:rPr lang="it-IT" sz="3000" i="1" dirty="0" smtClean="0"/>
              <a:t>Il sacerdote non dovrà rendersi immondo </a:t>
            </a:r>
            <a:r>
              <a:rPr lang="it-IT" sz="3000" dirty="0" smtClean="0"/>
              <a:t>cioè impuro </a:t>
            </a:r>
            <a:r>
              <a:rPr lang="it-IT" sz="3000" i="1" dirty="0" smtClean="0"/>
              <a:t>per il contatto con un morto neanche se è suo padre o sua madre</a:t>
            </a:r>
            <a:r>
              <a:rPr lang="it-IT" sz="3000" dirty="0" smtClean="0"/>
              <a:t>. </a:t>
            </a:r>
          </a:p>
          <a:p>
            <a:r>
              <a:rPr lang="it-IT" sz="3000" dirty="0" smtClean="0"/>
              <a:t>Il rispetto della legge divina per il sacerdote è più importante della</a:t>
            </a:r>
            <a:r>
              <a:rPr lang="it-IT" sz="3000" i="1" dirty="0" smtClean="0"/>
              <a:t> </a:t>
            </a:r>
            <a:r>
              <a:rPr lang="it-IT" sz="3000" dirty="0" smtClean="0"/>
              <a:t>sofferenza del moribondo. Egli per salvare la legge, sacrifica l’uomo</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from="(-#ppt_w/2)" to="(#ppt_x)" calcmode="lin" valueType="num">
                                      <p:cBhvr>
                                        <p:cTn id="25" dur="600" fill="hold">
                                          <p:stCondLst>
                                            <p:cond delay="0"/>
                                          </p:stCondLst>
                                        </p:cTn>
                                        <p:tgtEl>
                                          <p:spTgt spid="3">
                                            <p:txEl>
                                              <p:pRg st="1" end="1"/>
                                            </p:txEl>
                                          </p:spTgt>
                                        </p:tgtEl>
                                        <p:attrNameLst>
                                          <p:attrName>ppt_x</p:attrName>
                                        </p:attrNameLst>
                                      </p:cBhvr>
                                    </p:anim>
                                    <p:anim from="0" to="-1.0" calcmode="lin" valueType="num">
                                      <p:cBhvr>
                                        <p:cTn id="26" dur="200" decel="50000" autoRev="1" fill="hold">
                                          <p:stCondLst>
                                            <p:cond delay="600"/>
                                          </p:stCondLst>
                                        </p:cTn>
                                        <p:tgtEl>
                                          <p:spTgt spid="3">
                                            <p:txEl>
                                              <p:pRg st="1" end="1"/>
                                            </p:txEl>
                                          </p:spTgt>
                                        </p:tgtEl>
                                        <p:attrNameLst>
                                          <p:attrName>xshear</p:attrName>
                                        </p:attrNameLst>
                                      </p:cBhvr>
                                    </p:anim>
                                    <p:animScale>
                                      <p:cBhvr>
                                        <p:cTn id="27" dur="200" decel="100000" autoRev="1" fill="hold">
                                          <p:stCondLst>
                                            <p:cond delay="600"/>
                                          </p:stCondLst>
                                        </p:cTn>
                                        <p:tgtEl>
                                          <p:spTgt spid="3">
                                            <p:txEl>
                                              <p:pRg st="1" end="1"/>
                                            </p:txEl>
                                          </p:spTgt>
                                        </p:tgtEl>
                                      </p:cBhvr>
                                      <p:from x="100000" y="100000"/>
                                      <p:to x="80000" y="100000"/>
                                    </p:animScale>
                                    <p:anim by="(#ppt_h/3+#ppt_w*0.1)" calcmode="lin" valueType="num">
                                      <p:cBhvr additive="sum">
                                        <p:cTn id="2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9" fill="hold">
                      <p:stCondLst>
                        <p:cond delay="indefinite"/>
                      </p:stCondLst>
                      <p:childTnLst>
                        <p:par>
                          <p:cTn id="30" fill="hold">
                            <p:stCondLst>
                              <p:cond delay="0"/>
                            </p:stCondLst>
                            <p:childTnLst>
                              <p:par>
                                <p:cTn id="31" presetID="35"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2000"/>
                                        <p:tgtEl>
                                          <p:spTgt spid="3">
                                            <p:txEl>
                                              <p:pRg st="2" end="2"/>
                                            </p:txEl>
                                          </p:spTgt>
                                        </p:tgtEl>
                                      </p:cBhvr>
                                    </p:animEffect>
                                    <p:anim calcmode="lin" valueType="num">
                                      <p:cBhvr>
                                        <p:cTn id="3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944</TotalTime>
  <Words>1933</Words>
  <Application>Microsoft Office PowerPoint</Application>
  <PresentationFormat>Presentazione su schermo (4:3)</PresentationFormat>
  <Paragraphs>69</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Universo</vt:lpstr>
      <vt:lpstr>PARABOLA DEL BUON SAMARITANO</vt:lpstr>
      <vt:lpstr>Chi è l’interlocutore di Gesù?</vt:lpstr>
      <vt:lpstr>Diapositiva 3</vt:lpstr>
      <vt:lpstr>Che cosa pensa Gesù?</vt:lpstr>
      <vt:lpstr>Chi sono i protagonisti della parabola?</vt:lpstr>
      <vt:lpstr>Chi erano i samaritani?</vt:lpstr>
      <vt:lpstr>Perché il dottore della legge è interessato alla vita eterna?</vt:lpstr>
      <vt:lpstr>Perché il dottore della legge vuole definire chi è il suo prossimo?</vt:lpstr>
      <vt:lpstr>Perché il sacerdote e il levita non si fermano a soccorrere l’uomo ferito?</vt:lpstr>
      <vt:lpstr>Secondo Gesù che cosa spinge l’uomo ad agire bene?</vt:lpstr>
      <vt:lpstr>Perché per Gesù il samaritano che era considerato un eretico è invece un modello del vero credente?</vt:lpstr>
      <vt:lpstr>Perché in questa parabola si condannano gli indifferenti e non i banditi?</vt:lpstr>
      <vt:lpstr>Quindi come risponde Gesù alla domanda: “Chi è il mio prossimo?”</vt:lpstr>
      <vt:lpstr>Quale messaggio morale trasmette la parabola?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PARABOLA DEL BUON SAMARITANO</dc:title>
  <dc:creator>Massimo Polidori</dc:creator>
  <cp:lastModifiedBy>Massimo Polidori</cp:lastModifiedBy>
  <cp:revision>12</cp:revision>
  <dcterms:created xsi:type="dcterms:W3CDTF">2014-03-03T08:20:26Z</dcterms:created>
  <dcterms:modified xsi:type="dcterms:W3CDTF">2014-03-09T22:42:16Z</dcterms:modified>
</cp:coreProperties>
</file>