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15" autoAdjust="0"/>
    <p:restoredTop sz="94660"/>
  </p:normalViewPr>
  <p:slideViewPr>
    <p:cSldViewPr>
      <p:cViewPr varScale="1">
        <p:scale>
          <a:sx n="68" d="100"/>
          <a:sy n="68" d="100"/>
        </p:scale>
        <p:origin x="-24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1ED58FE-D5BF-4793-9BB2-AA0EB736124B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C39B13-ED18-4417-886C-037E5F8FE75C}" type="slidenum">
              <a:rPr lang="it-IT"/>
              <a:pPr/>
              <a:t>1</a:t>
            </a:fld>
            <a:endParaRPr lang="it-IT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37B16-BE7E-4046-8C3B-38CE403CCF78}" type="slidenum">
              <a:rPr lang="it-IT"/>
              <a:pPr/>
              <a:t>2</a:t>
            </a:fld>
            <a:endParaRPr lang="it-IT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1189F8-FD4E-44CC-A567-CD2F61A816D1}" type="slidenum">
              <a:rPr lang="it-IT"/>
              <a:pPr/>
              <a:t>3</a:t>
            </a:fld>
            <a:endParaRPr lang="it-IT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B4866A-5BB8-4821-984A-BD4F23D811A7}" type="slidenum">
              <a:rPr lang="it-IT"/>
              <a:pPr/>
              <a:t>4</a:t>
            </a:fld>
            <a:endParaRPr lang="it-IT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it-IT" sz="2000">
              <a:latin typeface="Arial" charset="0"/>
              <a:ea typeface="Microsoft YaHei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5B446392-6F63-41F1-8AC5-46041FAE33B8}" type="slidenum">
              <a:rPr lang="it-IT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4</a:t>
            </a:fld>
            <a:endParaRPr lang="it-IT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F9AB0A-2DE5-49BA-B2C1-A5F0DC031269}" type="slidenum">
              <a:rPr lang="it-IT"/>
              <a:pPr/>
              <a:t>5</a:t>
            </a:fld>
            <a:endParaRPr lang="it-IT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BC20AA-62C3-4FCF-A37F-0AD2F1874DBF}" type="slidenum">
              <a:rPr lang="it-IT"/>
              <a:pPr/>
              <a:t>6</a:t>
            </a:fld>
            <a:endParaRPr lang="it-IT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it-IT" sz="2000">
              <a:latin typeface="Arial" charset="0"/>
              <a:ea typeface="Microsoft YaHei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B8EF3C39-8FBE-47C2-8BA8-3A4E3FFE10E0}" type="slidenum">
              <a:rPr lang="it-IT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6</a:t>
            </a:fld>
            <a:endParaRPr lang="it-IT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BC20AA-62C3-4FCF-A37F-0AD2F1874DBF}" type="slidenum">
              <a:rPr lang="it-IT"/>
              <a:pPr/>
              <a:t>7</a:t>
            </a:fld>
            <a:endParaRPr lang="it-IT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it-IT" sz="2000">
              <a:latin typeface="Arial" charset="0"/>
              <a:ea typeface="Microsoft YaHei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B8EF3C39-8FBE-47C2-8BA8-3A4E3FFE10E0}" type="slidenum">
              <a:rPr lang="it-IT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7</a:t>
            </a:fld>
            <a:endParaRPr lang="it-IT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FBC20AA-62C3-4FCF-A37F-0AD2F1874DBF}" type="slidenum">
              <a:rPr lang="it-IT"/>
              <a:pPr/>
              <a:t>8</a:t>
            </a:fld>
            <a:endParaRPr lang="it-IT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it-IT" sz="2000">
              <a:latin typeface="Arial" charset="0"/>
              <a:ea typeface="Microsoft YaHei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B8EF3C39-8FBE-47C2-8BA8-3A4E3FFE10E0}" type="slidenum">
              <a:rPr lang="it-IT">
                <a:solidFill>
                  <a:srgbClr val="000000"/>
                </a:solidFill>
                <a:latin typeface="+mn-lt" charset="0"/>
              </a:rPr>
              <a:pPr hangingPunct="1">
                <a:lnSpc>
                  <a:spcPct val="100000"/>
                </a:lnSpc>
              </a:pPr>
              <a:t>8</a:t>
            </a:fld>
            <a:endParaRPr lang="it-IT">
              <a:solidFill>
                <a:srgbClr val="000000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BD30D25-7F88-489B-AFFD-6C770F49661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385906-92E2-4948-AD28-0C9B031045C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049038-2F9B-4EE0-B5CC-DF47325BBD1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0770D5-6154-4D5C-83B0-414ACCF761F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CA65B46-67A1-4BF4-B24D-BB2A078A45E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4ABCB04-1EC8-493A-87EC-701D403D915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5B9DA91-EF33-4E28-97F3-8CD52D9B68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65A48C-A73E-48E7-84C1-38945838B07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793D7E-A541-4280-B599-FCC2BEC0F51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25CB88-C6E3-4815-8C93-AE15733A432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57B702-4892-4EA9-B2D6-591EC118B48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8763000" y="0"/>
            <a:ext cx="1588" cy="6858000"/>
          </a:xfrm>
          <a:prstGeom prst="line">
            <a:avLst/>
          </a:prstGeom>
          <a:noFill/>
          <a:ln w="38160" cap="flat">
            <a:solidFill>
              <a:srgbClr val="FEC2AE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6200" y="0"/>
            <a:ext cx="1588" cy="6858000"/>
          </a:xfrm>
          <a:prstGeom prst="line">
            <a:avLst/>
          </a:prstGeom>
          <a:noFill/>
          <a:ln w="57240" cap="flat">
            <a:solidFill>
              <a:srgbClr val="FEC2AE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8991600" y="0"/>
            <a:ext cx="1588" cy="6858000"/>
          </a:xfrm>
          <a:prstGeom prst="line">
            <a:avLst/>
          </a:prstGeom>
          <a:noFill/>
          <a:ln w="19080" cap="flat">
            <a:solidFill>
              <a:srgbClr val="FE8637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2AE">
              <a:alpha val="87000"/>
            </a:srgbClr>
          </a:solidFill>
          <a:ln w="381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8915400" y="0"/>
            <a:ext cx="1588" cy="6858000"/>
          </a:xfrm>
          <a:prstGeom prst="line">
            <a:avLst/>
          </a:prstGeom>
          <a:noFill/>
          <a:ln w="9360" cap="flat">
            <a:solidFill>
              <a:srgbClr val="FE8637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8156575" y="5715000"/>
            <a:ext cx="547688" cy="547688"/>
          </a:xfrm>
          <a:prstGeom prst="ellipse">
            <a:avLst/>
          </a:prstGeom>
          <a:solidFill>
            <a:srgbClr val="FE8637"/>
          </a:solidFill>
          <a:ln w="381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8786813" y="268288"/>
            <a:ext cx="2009775" cy="382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r>
              <a:rPr lang="it-IT"/>
              <a:t>06/10/13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 rot="5400000">
            <a:off x="6991351" y="3736975"/>
            <a:ext cx="32004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129588" y="5734050"/>
            <a:ext cx="608012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fld id="{03ABC4C8-C84A-471F-9710-654A6EE9242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hf sldNum="0" hdr="0" ftr="0"/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entury Schoolbook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>
                <a:solidFill>
                  <a:srgbClr val="000000"/>
                </a:solidFill>
                <a:latin typeface="Century Schoolbook" charset="0"/>
              </a:rPr>
              <a:t>ANALISI DEI RACCONTI DELLA RESURREZIONE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619250" y="620713"/>
            <a:ext cx="5761038" cy="6397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VERITÀ STORICHE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(provabili e certe)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932238"/>
            <a:ext cx="7143750" cy="2228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971550" y="1268413"/>
            <a:ext cx="7416800" cy="2447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BBA2"/>
              </a:gs>
              <a:gs pos="100000">
                <a:srgbClr val="FFE8E2"/>
              </a:gs>
            </a:gsLst>
            <a:lin ang="5400000" scaled="1"/>
          </a:gra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000">
                <a:solidFill>
                  <a:srgbClr val="000000"/>
                </a:solidFill>
                <a:latin typeface="Comic Sans MS" pitchFamily="64" charset="0"/>
              </a:rPr>
              <a:t>Accertata la sua morte, Gesù viene deposto dalla croce e sepolto nella tomba di un ricco ebreo.</a:t>
            </a:r>
            <a:br>
              <a:rPr lang="it-IT" sz="2000">
                <a:solidFill>
                  <a:srgbClr val="000000"/>
                </a:solidFill>
                <a:latin typeface="Comic Sans MS" pitchFamily="64" charset="0"/>
              </a:rPr>
            </a:br>
            <a:r>
              <a:rPr lang="it-IT" sz="2000">
                <a:solidFill>
                  <a:srgbClr val="000000"/>
                </a:solidFill>
                <a:latin typeface="Comic Sans MS" pitchFamily="64" charset="0"/>
              </a:rPr>
              <a:t>Le famiglie ebree benestanti avevano camere sepolcrali scavate nella roccia morbida. La salma veniva posta in una nicchia e la tomba sigillata con una pietra tombale. A decomposizione avvenuta le ossa venivano riposte in un ossario di famiglia.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2" dur="1" fill="hold"/>
                                        <p:tgtEl>
                                          <p:spTgt spid="307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17" dur="1" fill="hold"/>
                                        <p:tgtEl>
                                          <p:spTgt spid="307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632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 dirty="0">
                <a:solidFill>
                  <a:srgbClr val="000000"/>
                </a:solidFill>
                <a:latin typeface="Century Schoolbook" charset="0"/>
              </a:rPr>
              <a:t>ANALISI DEI RACCONTI </a:t>
            </a:r>
            <a:r>
              <a:rPr lang="it-IT" sz="1400" dirty="0" smtClean="0">
                <a:solidFill>
                  <a:srgbClr val="000000"/>
                </a:solidFill>
                <a:latin typeface="Century Schoolbook" charset="0"/>
              </a:rPr>
              <a:t>DELLA </a:t>
            </a:r>
            <a:r>
              <a:rPr lang="it-IT" sz="1400" dirty="0">
                <a:solidFill>
                  <a:srgbClr val="000000"/>
                </a:solidFill>
                <a:latin typeface="Century Schoolbook" charset="0"/>
              </a:rPr>
              <a:t>RESURREZIONE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2413" y="333375"/>
            <a:ext cx="8280400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REALTÀ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STORICA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SIMBOLICA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probabile avvenimento storico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ha assunto un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significato  simbolico)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971550" y="1268413"/>
            <a:ext cx="7416800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BBA2"/>
              </a:gs>
              <a:gs pos="100000">
                <a:srgbClr val="FFE8E2"/>
              </a:gs>
            </a:gsLst>
            <a:lin ang="5400000" scaled="1"/>
          </a:gra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000">
                <a:solidFill>
                  <a:srgbClr val="000000"/>
                </a:solidFill>
                <a:latin typeface="Century Schoolbook" charset="0"/>
              </a:rPr>
              <a:t>I discepoli chiusi nel cenacolo vivono come un fallimento e con tristezza la morte di Gesù.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500563" y="90805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252413" y="2492375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SIGNIFICATO NASCOSTO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492500" y="2420938"/>
            <a:ext cx="5040313" cy="12239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D3"/>
              </a:gs>
              <a:gs pos="100000">
                <a:srgbClr val="FFB59A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F6A0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I discepoli non credono che Gesù sia il messia, perché è morto e non ha sconfitto i suoi nemici.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916238" y="29972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323850" y="4508500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VERITÀ ESISTENZIALI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2916238" y="5084763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3635375" y="4437063"/>
            <a:ext cx="4895850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9C5C2"/>
              </a:gs>
              <a:gs pos="100000">
                <a:srgbClr val="F7726D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AB18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Chi non crede nella resurrezione, crede nel potere ed  ha paura dei potenti.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>
              <a:solidFill>
                <a:srgbClr val="000000"/>
              </a:solidFill>
              <a:latin typeface="Century Schoolbook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4" grpId="0" animBg="1"/>
      <p:bldP spid="4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>
                <a:solidFill>
                  <a:srgbClr val="000000"/>
                </a:solidFill>
                <a:latin typeface="Century Schoolbook" charset="0"/>
              </a:rPr>
              <a:t>ANALISI DEI RACCONTI DELLA RESURREZIONE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52413" y="333375"/>
            <a:ext cx="8280400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REALTÀ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STORICA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SIMBOLICA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probabile avvenimento storico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ha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assunto significato  simbolico)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971550" y="1268413"/>
            <a:ext cx="7416800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DE5FA"/>
              </a:gs>
              <a:gs pos="100000">
                <a:srgbClr val="B7C9F5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8D9CBE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000">
                <a:solidFill>
                  <a:srgbClr val="000000"/>
                </a:solidFill>
                <a:latin typeface="Century Schoolbook" charset="0"/>
              </a:rPr>
              <a:t>Le discepole escono dal cenacolo e si recano al sepolcro, trascorso il sabato, per ungere il corpo di Gesù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500563" y="90805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52413" y="2492375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SIGNIFICATO NASCOSTO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492500" y="2349500"/>
            <a:ext cx="5040313" cy="10080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D3"/>
              </a:gs>
              <a:gs pos="100000">
                <a:srgbClr val="FFB59A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F6A0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A differenza dei discepoli cercano la verità, anche se ancora non credono nella resurrezione.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916238" y="29972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23850" y="4508500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VERITÀ ESISTENZIALI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916238" y="5084763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3635375" y="4437063"/>
            <a:ext cx="4895850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9C5C2"/>
              </a:gs>
              <a:gs pos="100000">
                <a:srgbClr val="F7726D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AB18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>
                <a:solidFill>
                  <a:srgbClr val="000000"/>
                </a:solidFill>
                <a:latin typeface="Century Schoolbook" charset="0"/>
              </a:rPr>
              <a:t>Chi cerca la verità, non ha più fiducia nei potenti e, pur avendo paura di loro, inizia a disubbidire alle loro regole oppressive.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8" grpId="0" animBg="1"/>
      <p:bldP spid="5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>
                <a:solidFill>
                  <a:srgbClr val="000000"/>
                </a:solidFill>
                <a:latin typeface="Century Schoolbook" charset="0"/>
              </a:rPr>
              <a:t>ANALISI DEI RACCONTI DELLA RESURREZIONE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52413" y="404664"/>
            <a:ext cx="8280400" cy="64487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REALTÀ 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SIMBOLICA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racconto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ha un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esclusivo significato  simbolico)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52413" y="1052513"/>
            <a:ext cx="8353425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DE5FA"/>
              </a:gs>
              <a:gs pos="100000">
                <a:srgbClr val="B7C9F5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8D9CBE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2000" dirty="0">
                <a:solidFill>
                  <a:srgbClr val="000000"/>
                </a:solidFill>
                <a:latin typeface="Century Schoolbook" charset="0"/>
              </a:rPr>
              <a:t>La tomba è vuota e c’è un giovane con una veste bianca che annuncia la resurrezione di Gesù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500563" y="90805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52413" y="2492375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SIGNIFICATO NASCOSTO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492500" y="2636838"/>
            <a:ext cx="5003800" cy="1035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D3"/>
              </a:gs>
              <a:gs pos="100000">
                <a:srgbClr val="FFB59A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F6A0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La resurrezione è una realtà spirituale, interiore, metastorica, che viene da Dio  (non è storicamente provabile)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916238" y="29972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2916238" y="5084763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3635375" y="4437063"/>
            <a:ext cx="4895850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9C5C2"/>
              </a:gs>
              <a:gs pos="100000">
                <a:srgbClr val="F7726D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AB18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Chi cerca autenticamente la verità arriva a credere nella resurrezione.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23850" y="4508500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VERITÀ ESISTENZIALI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7173" grpId="0" animBg="1"/>
      <p:bldP spid="7174" grpId="0" animBg="1"/>
      <p:bldP spid="7176" grpId="0" animBg="1"/>
      <p:bldP spid="7177" grpId="0" animBg="1"/>
      <p:bldP spid="7178" grpId="0" animBg="1"/>
      <p:bldP spid="71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>
                <a:solidFill>
                  <a:srgbClr val="000000"/>
                </a:solidFill>
                <a:latin typeface="Century Schoolbook" charset="0"/>
              </a:rPr>
              <a:t>ANALISI DEI RACCONTI DELLA RESURREZIONE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2413" y="333375"/>
            <a:ext cx="8280400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REALTÀ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STORICA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SIMBOLICA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probabile avvenimento storico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ha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assunto significato  simbolico)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971550" y="1268413"/>
            <a:ext cx="7416800" cy="5762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DE5FA"/>
              </a:gs>
              <a:gs pos="100000">
                <a:srgbClr val="B7C9F5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8D9CBE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it-IT" sz="2000" dirty="0">
                <a:solidFill>
                  <a:srgbClr val="000000"/>
                </a:solidFill>
                <a:latin typeface="Century Schoolbook" charset="0"/>
              </a:rPr>
              <a:t>Le discepole annunciano la resurrezione ai discepoli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500563" y="908050"/>
            <a:ext cx="215900" cy="360363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252413" y="2492375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SIGNIFICATO NASCOSTO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492500" y="2060575"/>
            <a:ext cx="5040313" cy="18716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D3"/>
              </a:gs>
              <a:gs pos="100000">
                <a:srgbClr val="FFB59A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F6A0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La ricerca della verità intrapresa dalle donne determina la fede nella resurrezione che le libera dall’oppressiva legge ebraica, che le considera inferiori, una proprietà degli uomini ed   eternamente minorenni.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916238" y="29972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916238" y="5084763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600450" y="4319588"/>
            <a:ext cx="4932363" cy="1295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9C5C2"/>
              </a:gs>
              <a:gs pos="100000">
                <a:srgbClr val="F7726D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AB18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La scoperta della verità (la resurrezione) rende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gli esseri umani autenticamente liberi, 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maggiorenni,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responsabili, capaci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di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agire.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323850" y="4508500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VERITÀ ESISTENZIALI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nimBg="1"/>
      <p:bldP spid="6148" grpId="0" animBg="1"/>
      <p:bldP spid="6149" grpId="0" animBg="1"/>
      <p:bldP spid="6150" grpId="0" animBg="1"/>
      <p:bldP spid="6152" grpId="0" animBg="1"/>
      <p:bldP spid="6153" grpId="0" animBg="1"/>
      <p:bldP spid="6154" grpId="0" animBg="1"/>
      <p:bldP spid="6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>
                <a:solidFill>
                  <a:srgbClr val="000000"/>
                </a:solidFill>
                <a:latin typeface="Century Schoolbook" charset="0"/>
              </a:rPr>
              <a:t>ANALISI DEI RACCONTI DELLA RESURREZIONE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2413" y="333375"/>
            <a:ext cx="8280400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REALTÀ 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SIMBOLICA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racconto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ha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un esclusivo significato  simbolico)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2413" y="1052513"/>
            <a:ext cx="8316912" cy="1035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DE5FA"/>
              </a:gs>
              <a:gs pos="100000">
                <a:srgbClr val="B7C9F5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8D9CBE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sz="2000" dirty="0" smtClean="0">
                <a:solidFill>
                  <a:srgbClr val="000000"/>
                </a:solidFill>
                <a:latin typeface="Century Schoolbook" charset="0"/>
              </a:rPr>
              <a:t>Due discepoli, delusi e tristi per la morte di Gesù, abbandonano Gerusalemme per recarsi ad </a:t>
            </a:r>
            <a:r>
              <a:rPr lang="it-IT" sz="2000" dirty="0" err="1" smtClean="0">
                <a:solidFill>
                  <a:srgbClr val="000000"/>
                </a:solidFill>
                <a:latin typeface="Century Schoolbook" charset="0"/>
              </a:rPr>
              <a:t>Emmaus</a:t>
            </a:r>
            <a:r>
              <a:rPr lang="it-IT" sz="2000" dirty="0" smtClean="0">
                <a:solidFill>
                  <a:srgbClr val="000000"/>
                </a:solidFill>
                <a:latin typeface="Century Schoolbook" charset="0"/>
              </a:rPr>
              <a:t>, incontrano Gesù che cammina sulla loro strada, ma non lo riconoscono.</a:t>
            </a:r>
            <a:endParaRPr lang="it-IT" sz="2000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500563" y="908051"/>
            <a:ext cx="215453" cy="28870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52413" y="2492375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SIGNIFICATO NASCOSTO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492500" y="2420938"/>
            <a:ext cx="5040313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D3"/>
              </a:gs>
              <a:gs pos="100000">
                <a:srgbClr val="FFB59A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F6A0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La resurrezione non è una realtà che sconvolge il normale svolgersi della vita. Non si deve cercare in cose straordinarie, ma è presente nelle realtà ordinarie della vita.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916238" y="29972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916238" y="5084763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635375" y="4149725"/>
            <a:ext cx="4895850" cy="13684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9C5C2"/>
              </a:gs>
              <a:gs pos="100000">
                <a:srgbClr val="F7726D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AB18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Chi non crede nella resurrezione, regredisce. Torna alla situazione dalla quale era partito. Non ha più sogni né più spera di cambiare il mondo 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23850" y="4508500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VERITÀ ESISTENZIALI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196" grpId="0" animBg="1"/>
      <p:bldP spid="8197" grpId="0" animBg="1"/>
      <p:bldP spid="8198" grpId="0" animBg="1"/>
      <p:bldP spid="8200" grpId="0" animBg="1"/>
      <p:bldP spid="8201" grpId="0" animBg="1"/>
      <p:bldP spid="8202" grpId="0" animBg="1"/>
      <p:bldP spid="82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>
                <a:solidFill>
                  <a:srgbClr val="000000"/>
                </a:solidFill>
                <a:latin typeface="Century Schoolbook" charset="0"/>
              </a:rPr>
              <a:t>ANALISI DEI RACCONTI DELLA RESURREZIONE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2413" y="333375"/>
            <a:ext cx="8280400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REALTÀ 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SIMBOLICA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racconto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ha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un esclusivo significato  simbolico)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2413" y="1052513"/>
            <a:ext cx="8316912" cy="1035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DE5FA"/>
              </a:gs>
              <a:gs pos="100000">
                <a:srgbClr val="B7C9F5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8D9CBE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/>
            <a:r>
              <a:rPr lang="it-IT" sz="2000" dirty="0"/>
              <a:t>I due discepoli di </a:t>
            </a:r>
            <a:r>
              <a:rPr lang="it-IT" sz="2000" dirty="0" err="1"/>
              <a:t>Emmaus</a:t>
            </a:r>
            <a:r>
              <a:rPr lang="it-IT" sz="2000" dirty="0"/>
              <a:t> </a:t>
            </a:r>
            <a:r>
              <a:rPr lang="it-IT" sz="2000" dirty="0" smtClean="0"/>
              <a:t>riconoscono Gesù </a:t>
            </a:r>
            <a:r>
              <a:rPr lang="it-IT" sz="2000" dirty="0"/>
              <a:t>allo spezzare del pane e Gesù scompare.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500563" y="908051"/>
            <a:ext cx="215453" cy="28870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52413" y="2492375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SIGNIFICATO NASCOSTO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492500" y="2420938"/>
            <a:ext cx="5040313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D3"/>
              </a:gs>
              <a:gs pos="100000">
                <a:srgbClr val="FFB59A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F6A0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/>
              <a:t>È l’amore gratuito (lo spezzare del pane) che rende capaci </a:t>
            </a:r>
            <a:r>
              <a:rPr lang="it-IT" dirty="0" smtClean="0"/>
              <a:t>di vedere Gesù risorto.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916238" y="29972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916238" y="5084763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635375" y="4149725"/>
            <a:ext cx="4895850" cy="13684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9C5C2"/>
              </a:gs>
              <a:gs pos="100000">
                <a:srgbClr val="F7726D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AB18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Tutti possono incontrare il Gesù risorto nell’imitare l’amore gratuito realizzato da Gesù.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23850" y="4508500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VERITÀ ESISTENZIALI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196" grpId="0" animBg="1"/>
      <p:bldP spid="8197" grpId="0" animBg="1"/>
      <p:bldP spid="8198" grpId="0" animBg="1"/>
      <p:bldP spid="8200" grpId="0" animBg="1"/>
      <p:bldP spid="8201" grpId="0" animBg="1"/>
      <p:bldP spid="8202" grpId="0" animBg="1"/>
      <p:bldP spid="82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140200" y="0"/>
            <a:ext cx="5003800" cy="30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sz="1400">
                <a:solidFill>
                  <a:srgbClr val="000000"/>
                </a:solidFill>
                <a:latin typeface="Century Schoolbook" charset="0"/>
              </a:rPr>
              <a:t>ANALISI DEI RACCONTI DELLA RESURREZIONE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2413" y="333375"/>
            <a:ext cx="8280400" cy="6397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REALTÀ 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SIMBOLICA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racconto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che </a:t>
            </a:r>
            <a:r>
              <a:rPr lang="it-IT" dirty="0" smtClean="0">
                <a:solidFill>
                  <a:srgbClr val="000000"/>
                </a:solidFill>
                <a:latin typeface="Century Schoolbook" charset="0"/>
              </a:rPr>
              <a:t>ha </a:t>
            </a: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un esclusivo significato  simbolico)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52413" y="1052513"/>
            <a:ext cx="8316912" cy="1035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DE5FA"/>
              </a:gs>
              <a:gs pos="100000">
                <a:srgbClr val="B7C9F5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8D9CBE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/>
            <a:r>
              <a:rPr lang="it-IT" sz="2000" dirty="0"/>
              <a:t>I due tornano a Gerusalemme e annunciano che Gesù è risorto 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500563" y="908051"/>
            <a:ext cx="215453" cy="28870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52413" y="2492375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SIGNIFICATO NASCOSTO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492500" y="2420938"/>
            <a:ext cx="5040313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DDD3"/>
              </a:gs>
              <a:gs pos="100000">
                <a:srgbClr val="FFB59A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F6A09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/>
              <a:t>È l’amore gratuito (lo spezzare del pane) che rende capaci di credere nella resurrezione di Gesù.</a:t>
            </a: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916238" y="2997200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2916238" y="5084763"/>
            <a:ext cx="719137" cy="142875"/>
          </a:xfrm>
          <a:prstGeom prst="rightArrow">
            <a:avLst>
              <a:gd name="adj1" fmla="val 50000"/>
              <a:gd name="adj2" fmla="val 125833"/>
            </a:avLst>
          </a:prstGeom>
          <a:solidFill>
            <a:srgbClr val="FE8637"/>
          </a:solidFill>
          <a:ln w="25560" cap="flat">
            <a:solidFill>
              <a:srgbClr val="BB63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635375" y="4149725"/>
            <a:ext cx="4895850" cy="13684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9C5C2"/>
              </a:gs>
              <a:gs pos="100000">
                <a:srgbClr val="F7726D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AB18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Chi non crede nella resurrezione, regredisce. Torna alla situazione dalla quale era partito. Non ha più sogni né più spera di cambiare il mondo </a:t>
            </a:r>
          </a:p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it-IT" dirty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323850" y="4508500"/>
            <a:ext cx="2663825" cy="1079500"/>
          </a:xfrm>
          <a:prstGeom prst="ellipse">
            <a:avLst/>
          </a:prstGeom>
          <a:gradFill rotWithShape="0">
            <a:gsLst>
              <a:gs pos="0">
                <a:srgbClr val="FFF1D0"/>
              </a:gs>
              <a:gs pos="100000">
                <a:srgbClr val="FFE092"/>
              </a:gs>
            </a:gsLst>
            <a:path path="shape">
              <a:fillToRect l="29999" t="70000" r="70001" b="30000"/>
            </a:path>
          </a:gradFill>
          <a:ln w="12600" cap="flat">
            <a:solidFill>
              <a:srgbClr val="F7C600"/>
            </a:solidFill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it-IT" dirty="0">
                <a:solidFill>
                  <a:srgbClr val="000000"/>
                </a:solidFill>
                <a:latin typeface="Century Schoolbook" charset="0"/>
              </a:rPr>
              <a:t>VERITÀ ESISTENZIALI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animBg="1"/>
      <p:bldP spid="8196" grpId="0" animBg="1"/>
      <p:bldP spid="8197" grpId="0" animBg="1"/>
      <p:bldP spid="8198" grpId="0" animBg="1"/>
      <p:bldP spid="8200" grpId="0" animBg="1"/>
      <p:bldP spid="8201" grpId="0" animBg="1"/>
      <p:bldP spid="8202" grpId="0" animBg="1"/>
      <p:bldP spid="820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entury Schoolbook"/>
        <a:ea typeface="Microsoft YaHei"/>
        <a:cs typeface=""/>
      </a:majorFont>
      <a:minorFont>
        <a:latin typeface="Century Schoolbook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614</Words>
  <Application>Microsoft Office PowerPoint</Application>
  <PresentationFormat>Presentazione su schermo (4:3)</PresentationFormat>
  <Paragraphs>78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7" baseType="lpstr">
      <vt:lpstr>Times New Roman</vt:lpstr>
      <vt:lpstr>Century Schoolbook</vt:lpstr>
      <vt:lpstr>Microsoft YaHei</vt:lpstr>
      <vt:lpstr>Arial</vt:lpstr>
      <vt:lpstr>Arial Unicode MS</vt:lpstr>
      <vt:lpstr>Comic Sans MS</vt:lpstr>
      <vt:lpstr>+mn-lt</vt:lpstr>
      <vt:lpstr>+mn-ea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Massimo Polidori</dc:creator>
  <cp:lastModifiedBy>Massimo Polidori</cp:lastModifiedBy>
  <cp:revision>3</cp:revision>
  <cp:lastPrinted>1601-01-01T00:00:00Z</cp:lastPrinted>
  <dcterms:created xsi:type="dcterms:W3CDTF">1601-01-01T00:00:00Z</dcterms:created>
  <dcterms:modified xsi:type="dcterms:W3CDTF">2013-10-06T21:18:18Z</dcterms:modified>
</cp:coreProperties>
</file>